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48"/>
  </p:notesMasterIdLst>
  <p:handoutMasterIdLst>
    <p:handoutMasterId r:id="rId49"/>
  </p:handoutMasterIdLst>
  <p:sldIdLst>
    <p:sldId id="329" r:id="rId5"/>
    <p:sldId id="347" r:id="rId6"/>
    <p:sldId id="348" r:id="rId7"/>
    <p:sldId id="349" r:id="rId8"/>
    <p:sldId id="350" r:id="rId9"/>
    <p:sldId id="351" r:id="rId10"/>
    <p:sldId id="352" r:id="rId11"/>
    <p:sldId id="353" r:id="rId12"/>
    <p:sldId id="354" r:id="rId13"/>
    <p:sldId id="355" r:id="rId14"/>
    <p:sldId id="356" r:id="rId15"/>
    <p:sldId id="360" r:id="rId16"/>
    <p:sldId id="358" r:id="rId17"/>
    <p:sldId id="359" r:id="rId18"/>
    <p:sldId id="364" r:id="rId19"/>
    <p:sldId id="362" r:id="rId20"/>
    <p:sldId id="367" r:id="rId21"/>
    <p:sldId id="369" r:id="rId22"/>
    <p:sldId id="365" r:id="rId23"/>
    <p:sldId id="319" r:id="rId24"/>
    <p:sldId id="340" r:id="rId25"/>
    <p:sldId id="341" r:id="rId26"/>
    <p:sldId id="342" r:id="rId27"/>
    <p:sldId id="371" r:id="rId28"/>
    <p:sldId id="384" r:id="rId29"/>
    <p:sldId id="381" r:id="rId30"/>
    <p:sldId id="382" r:id="rId31"/>
    <p:sldId id="383" r:id="rId32"/>
    <p:sldId id="373" r:id="rId33"/>
    <p:sldId id="370" r:id="rId34"/>
    <p:sldId id="385" r:id="rId35"/>
    <p:sldId id="317" r:id="rId36"/>
    <p:sldId id="323" r:id="rId37"/>
    <p:sldId id="333" r:id="rId38"/>
    <p:sldId id="374" r:id="rId39"/>
    <p:sldId id="343" r:id="rId40"/>
    <p:sldId id="336" r:id="rId41"/>
    <p:sldId id="376" r:id="rId42"/>
    <p:sldId id="378" r:id="rId43"/>
    <p:sldId id="379" r:id="rId44"/>
    <p:sldId id="337" r:id="rId45"/>
    <p:sldId id="380" r:id="rId46"/>
    <p:sldId id="375" r:id="rId4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85">
          <p15:clr>
            <a:srgbClr val="A4A3A4"/>
          </p15:clr>
        </p15:guide>
        <p15:guide id="2" pos="39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5C"/>
    <a:srgbClr val="00823B"/>
    <a:srgbClr val="969696"/>
    <a:srgbClr val="9E9A95"/>
    <a:srgbClr val="382E25"/>
    <a:srgbClr val="C17945"/>
    <a:srgbClr val="31526A"/>
    <a:srgbClr val="690304"/>
    <a:srgbClr val="252626"/>
    <a:srgbClr val="A6A6A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952" autoAdjust="0"/>
    <p:restoredTop sz="94694" autoAdjust="0"/>
  </p:normalViewPr>
  <p:slideViewPr>
    <p:cSldViewPr snapToGrid="0" snapToObjects="1">
      <p:cViewPr>
        <p:scale>
          <a:sx n="109" d="100"/>
          <a:sy n="109" d="100"/>
        </p:scale>
        <p:origin x="370" y="72"/>
      </p:cViewPr>
      <p:guideLst>
        <p:guide orient="horz" pos="3185"/>
        <p:guide pos="39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49" d="100"/>
        <a:sy n="149" d="100"/>
      </p:scale>
      <p:origin x="0" y="0"/>
    </p:cViewPr>
  </p:sorterViewPr>
  <p:notesViewPr>
    <p:cSldViewPr snapToGrid="0" snapToObjects="1">
      <p:cViewPr varScale="1">
        <p:scale>
          <a:sx n="132" d="100"/>
          <a:sy n="132" d="100"/>
        </p:scale>
        <p:origin x="-592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87859BD-4604-2843-976C-9F2DEE3C79DB}" type="datetimeFigureOut">
              <a:rPr lang="en-US" smtClean="0"/>
              <a:t>12/7/2019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B64456-6A4C-DF40-836A-7ED7CB7228F1}" type="slidenum">
              <a:rPr lang="en-US" smtClean="0"/>
              <a:t>‹#›</a:t>
            </a:fld>
            <a:endParaRPr lang="en-US"/>
          </a:p>
        </p:txBody>
      </p:sp>
    </p:spTree>
    <p:extLst>
      <p:ext uri="{BB962C8B-B14F-4D97-AF65-F5344CB8AC3E}">
        <p14:creationId xmlns:p14="http://schemas.microsoft.com/office/powerpoint/2010/main" val="2632783248"/>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0.jpeg>
</file>

<file path=ppt/media/image21.png>
</file>

<file path=ppt/media/image22.jpg>
</file>

<file path=ppt/media/image23.PNG>
</file>

<file path=ppt/media/image24.png>
</file>

<file path=ppt/media/image25.png>
</file>

<file path=ppt/media/image26.jpeg>
</file>

<file path=ppt/media/image27.tiff>
</file>

<file path=ppt/media/image28.tiff>
</file>

<file path=ppt/media/image29.tiff>
</file>

<file path=ppt/media/image30.tiff>
</file>

<file path=ppt/media/image31.tiff>
</file>

<file path=ppt/media/image32.tiff>
</file>

<file path=ppt/media/image33.tiff>
</file>

<file path=ppt/media/image3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E108F45-8DB7-E449-85E4-EC04F96DF3AA}" type="datetimeFigureOut">
              <a:rPr lang="en-US" smtClean="0"/>
              <a:t>12/7/2019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06D261-4ACC-5E49-97C5-9D8FD2D9A3AF}" type="slidenum">
              <a:rPr lang="en-US" smtClean="0"/>
              <a:t>‹#›</a:t>
            </a:fld>
            <a:endParaRPr lang="en-US"/>
          </a:p>
        </p:txBody>
      </p:sp>
    </p:spTree>
    <p:extLst>
      <p:ext uri="{BB962C8B-B14F-4D97-AF65-F5344CB8AC3E}">
        <p14:creationId xmlns:p14="http://schemas.microsoft.com/office/powerpoint/2010/main" val="19473455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DSADSAdsafdsafds</a:t>
            </a:r>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a:t>
            </a:fld>
            <a:endParaRPr lang="en-US"/>
          </a:p>
        </p:txBody>
      </p:sp>
    </p:spTree>
    <p:extLst>
      <p:ext uri="{BB962C8B-B14F-4D97-AF65-F5344CB8AC3E}">
        <p14:creationId xmlns:p14="http://schemas.microsoft.com/office/powerpoint/2010/main" val="7044440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13</a:t>
            </a:fld>
            <a:endParaRPr lang="en-US"/>
          </a:p>
        </p:txBody>
      </p:sp>
    </p:spTree>
    <p:extLst>
      <p:ext uri="{BB962C8B-B14F-4D97-AF65-F5344CB8AC3E}">
        <p14:creationId xmlns:p14="http://schemas.microsoft.com/office/powerpoint/2010/main" val="43696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14</a:t>
            </a:fld>
            <a:endParaRPr lang="en-US"/>
          </a:p>
        </p:txBody>
      </p:sp>
    </p:spTree>
    <p:extLst>
      <p:ext uri="{BB962C8B-B14F-4D97-AF65-F5344CB8AC3E}">
        <p14:creationId xmlns:p14="http://schemas.microsoft.com/office/powerpoint/2010/main" val="21610686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15</a:t>
            </a:fld>
            <a:endParaRPr lang="en-US"/>
          </a:p>
        </p:txBody>
      </p:sp>
    </p:spTree>
    <p:extLst>
      <p:ext uri="{BB962C8B-B14F-4D97-AF65-F5344CB8AC3E}">
        <p14:creationId xmlns:p14="http://schemas.microsoft.com/office/powerpoint/2010/main" val="26626621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16</a:t>
            </a:fld>
            <a:endParaRPr lang="en-US"/>
          </a:p>
        </p:txBody>
      </p:sp>
    </p:spTree>
    <p:extLst>
      <p:ext uri="{BB962C8B-B14F-4D97-AF65-F5344CB8AC3E}">
        <p14:creationId xmlns:p14="http://schemas.microsoft.com/office/powerpoint/2010/main" val="3499068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17</a:t>
            </a:fld>
            <a:endParaRPr lang="en-US"/>
          </a:p>
        </p:txBody>
      </p:sp>
    </p:spTree>
    <p:extLst>
      <p:ext uri="{BB962C8B-B14F-4D97-AF65-F5344CB8AC3E}">
        <p14:creationId xmlns:p14="http://schemas.microsoft.com/office/powerpoint/2010/main" val="36333817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18</a:t>
            </a:fld>
            <a:endParaRPr lang="en-US"/>
          </a:p>
        </p:txBody>
      </p:sp>
    </p:spTree>
    <p:extLst>
      <p:ext uri="{BB962C8B-B14F-4D97-AF65-F5344CB8AC3E}">
        <p14:creationId xmlns:p14="http://schemas.microsoft.com/office/powerpoint/2010/main" val="10709858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19</a:t>
            </a:fld>
            <a:endParaRPr lang="en-US"/>
          </a:p>
        </p:txBody>
      </p:sp>
    </p:spTree>
    <p:extLst>
      <p:ext uri="{BB962C8B-B14F-4D97-AF65-F5344CB8AC3E}">
        <p14:creationId xmlns:p14="http://schemas.microsoft.com/office/powerpoint/2010/main" val="1813938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21</a:t>
            </a:fld>
            <a:endParaRPr lang="en-US"/>
          </a:p>
        </p:txBody>
      </p:sp>
    </p:spTree>
    <p:extLst>
      <p:ext uri="{BB962C8B-B14F-4D97-AF65-F5344CB8AC3E}">
        <p14:creationId xmlns:p14="http://schemas.microsoft.com/office/powerpoint/2010/main" val="26208282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22</a:t>
            </a:fld>
            <a:endParaRPr lang="en-US"/>
          </a:p>
        </p:txBody>
      </p:sp>
    </p:spTree>
    <p:extLst>
      <p:ext uri="{BB962C8B-B14F-4D97-AF65-F5344CB8AC3E}">
        <p14:creationId xmlns:p14="http://schemas.microsoft.com/office/powerpoint/2010/main" val="7213286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31</a:t>
            </a:fld>
            <a:endParaRPr lang="en-US"/>
          </a:p>
        </p:txBody>
      </p:sp>
    </p:spTree>
    <p:extLst>
      <p:ext uri="{BB962C8B-B14F-4D97-AF65-F5344CB8AC3E}">
        <p14:creationId xmlns:p14="http://schemas.microsoft.com/office/powerpoint/2010/main" val="842170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3</a:t>
            </a:fld>
            <a:endParaRPr lang="en-US"/>
          </a:p>
        </p:txBody>
      </p:sp>
    </p:spTree>
    <p:extLst>
      <p:ext uri="{BB962C8B-B14F-4D97-AF65-F5344CB8AC3E}">
        <p14:creationId xmlns:p14="http://schemas.microsoft.com/office/powerpoint/2010/main" val="17479418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accuracy and ROC_AUC(Area under the </a:t>
            </a:r>
            <a:r>
              <a:rPr lang="en-US" b="1" dirty="0"/>
              <a:t>ROC Curve)</a:t>
            </a:r>
            <a:r>
              <a:rPr lang="en-US" dirty="0"/>
              <a:t> as evaluation metrics. Since we have unbalanced target label, it is better use ROC_AUC. Higher the </a:t>
            </a:r>
            <a:r>
              <a:rPr lang="en-US" b="1" dirty="0"/>
              <a:t>AUC</a:t>
            </a:r>
            <a:r>
              <a:rPr lang="en-US" dirty="0"/>
              <a:t>, better the model is at distinguishing between label 0 and label 1.</a:t>
            </a:r>
          </a:p>
          <a:p>
            <a:endParaRPr lang="en-US" dirty="0"/>
          </a:p>
          <a:p>
            <a:r>
              <a:rPr lang="en-US" dirty="0"/>
              <a:t>After feature engineering, we selected top 150 most important features and tried logistic regression as our baseline model. We got Valid AUC at 0.7610. </a:t>
            </a:r>
          </a:p>
        </p:txBody>
      </p:sp>
      <p:sp>
        <p:nvSpPr>
          <p:cNvPr id="4" name="Slide Number Placeholder 3"/>
          <p:cNvSpPr>
            <a:spLocks noGrp="1"/>
          </p:cNvSpPr>
          <p:nvPr>
            <p:ph type="sldNum" sz="quarter" idx="5"/>
          </p:nvPr>
        </p:nvSpPr>
        <p:spPr/>
        <p:txBody>
          <a:bodyPr/>
          <a:lstStyle/>
          <a:p>
            <a:fld id="{9706D261-4ACC-5E49-97C5-9D8FD2D9A3AF}" type="slidenum">
              <a:rPr lang="en-US" smtClean="0"/>
              <a:t>35</a:t>
            </a:fld>
            <a:endParaRPr lang="en-US"/>
          </a:p>
        </p:txBody>
      </p:sp>
    </p:spTree>
    <p:extLst>
      <p:ext uri="{BB962C8B-B14F-4D97-AF65-F5344CB8AC3E}">
        <p14:creationId xmlns:p14="http://schemas.microsoft.com/office/powerpoint/2010/main" val="25888362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grid search with 20% of data, we found XGB is the best model ,with parameters as following: </a:t>
            </a:r>
            <a:r>
              <a:rPr lang="en-US" dirty="0" err="1"/>
              <a:t>colsample_bytree</a:t>
            </a:r>
            <a:r>
              <a:rPr lang="en-US" dirty="0"/>
              <a:t>: 0.6, gamma: 1.5, </a:t>
            </a:r>
            <a:r>
              <a:rPr lang="en-US" dirty="0" err="1"/>
              <a:t>max_depth</a:t>
            </a:r>
            <a:r>
              <a:rPr lang="en-US" dirty="0"/>
              <a:t>: 3, </a:t>
            </a:r>
            <a:r>
              <a:rPr lang="en-US" dirty="0" err="1"/>
              <a:t>min_child_weight</a:t>
            </a:r>
            <a:r>
              <a:rPr lang="en-US" dirty="0"/>
              <a:t>: 5, subsample: 0.6. with p-value = 0, we can say XGB is significantly different with the baseline model (Logistic Regression).</a:t>
            </a:r>
          </a:p>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38</a:t>
            </a:fld>
            <a:endParaRPr lang="en-US"/>
          </a:p>
        </p:txBody>
      </p:sp>
    </p:spTree>
    <p:extLst>
      <p:ext uri="{BB962C8B-B14F-4D97-AF65-F5344CB8AC3E}">
        <p14:creationId xmlns:p14="http://schemas.microsoft.com/office/powerpoint/2010/main" val="20108685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experimented on different deep learning models. By adjusting input features, hidden layer numbers, optimizer and batch size, we did more than 30 experiments in total, the best valid AUC is 0.7660 with input </a:t>
            </a:r>
            <a:r>
              <a:rPr lang="en-US" dirty="0" err="1"/>
              <a:t>dimention</a:t>
            </a:r>
            <a:r>
              <a:rPr lang="en-US" dirty="0"/>
              <a:t> 150, hidden layer 32-16-8 and </a:t>
            </a:r>
            <a:r>
              <a:rPr lang="en-US" dirty="0" err="1"/>
              <a:t>adagrad</a:t>
            </a:r>
            <a:r>
              <a:rPr lang="en-US" dirty="0"/>
              <a:t> as optimizer. </a:t>
            </a:r>
          </a:p>
        </p:txBody>
      </p:sp>
      <p:sp>
        <p:nvSpPr>
          <p:cNvPr id="4" name="Slide Number Placeholder 3"/>
          <p:cNvSpPr>
            <a:spLocks noGrp="1"/>
          </p:cNvSpPr>
          <p:nvPr>
            <p:ph type="sldNum" sz="quarter" idx="5"/>
          </p:nvPr>
        </p:nvSpPr>
        <p:spPr/>
        <p:txBody>
          <a:bodyPr/>
          <a:lstStyle/>
          <a:p>
            <a:fld id="{9706D261-4ACC-5E49-97C5-9D8FD2D9A3AF}" type="slidenum">
              <a:rPr lang="en-US" smtClean="0"/>
              <a:t>39</a:t>
            </a:fld>
            <a:endParaRPr lang="en-US"/>
          </a:p>
        </p:txBody>
      </p:sp>
    </p:spTree>
    <p:extLst>
      <p:ext uri="{BB962C8B-B14F-4D97-AF65-F5344CB8AC3E}">
        <p14:creationId xmlns:p14="http://schemas.microsoft.com/office/powerpoint/2010/main" val="22224564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Phase 1, with hand </a:t>
            </a:r>
            <a:r>
              <a:rPr lang="en-US" dirty="0" err="1"/>
              <a:t>delected</a:t>
            </a:r>
            <a:r>
              <a:rPr lang="en-US" dirty="0"/>
              <a:t> 60 features and logistic regression, we got Kaggle score at 0.75252.</a:t>
            </a:r>
          </a:p>
          <a:p>
            <a:r>
              <a:rPr lang="en-US" dirty="0"/>
              <a:t>In phase 2, we added some new features, added iterative imputer pipeline for top 4 most correlated features with 'EXT_SOURCE_3’,  and conducted feature selection by random forest most important features. With top 150 most important features,  XGB performed best with Kaggle score 0.76216. </a:t>
            </a:r>
          </a:p>
          <a:p>
            <a:r>
              <a:rPr lang="en-US" dirty="0"/>
              <a:t>Phase 3, we added even more new features and added </a:t>
            </a:r>
            <a:r>
              <a:rPr lang="en-US" dirty="0" err="1"/>
              <a:t>imputater</a:t>
            </a:r>
            <a:r>
              <a:rPr lang="en-US" dirty="0"/>
              <a:t> pipeline for selected features and imputed them by ‘median’.  We also found CatBoost outperformed XGBoost. With CatBoost, Kaggle score increased up to 0.78659.</a:t>
            </a:r>
          </a:p>
        </p:txBody>
      </p:sp>
      <p:sp>
        <p:nvSpPr>
          <p:cNvPr id="4" name="Slide Number Placeholder 3"/>
          <p:cNvSpPr>
            <a:spLocks noGrp="1"/>
          </p:cNvSpPr>
          <p:nvPr>
            <p:ph type="sldNum" sz="quarter" idx="5"/>
          </p:nvPr>
        </p:nvSpPr>
        <p:spPr/>
        <p:txBody>
          <a:bodyPr/>
          <a:lstStyle/>
          <a:p>
            <a:fld id="{9706D261-4ACC-5E49-97C5-9D8FD2D9A3AF}" type="slidenum">
              <a:rPr lang="en-US" smtClean="0"/>
              <a:t>43</a:t>
            </a:fld>
            <a:endParaRPr lang="en-US"/>
          </a:p>
        </p:txBody>
      </p:sp>
    </p:spTree>
    <p:extLst>
      <p:ext uri="{BB962C8B-B14F-4D97-AF65-F5344CB8AC3E}">
        <p14:creationId xmlns:p14="http://schemas.microsoft.com/office/powerpoint/2010/main" val="1985458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4</a:t>
            </a:fld>
            <a:endParaRPr lang="en-US"/>
          </a:p>
        </p:txBody>
      </p:sp>
    </p:spTree>
    <p:extLst>
      <p:ext uri="{BB962C8B-B14F-4D97-AF65-F5344CB8AC3E}">
        <p14:creationId xmlns:p14="http://schemas.microsoft.com/office/powerpoint/2010/main" val="13551963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6</a:t>
            </a:fld>
            <a:endParaRPr lang="en-US"/>
          </a:p>
        </p:txBody>
      </p:sp>
    </p:spTree>
    <p:extLst>
      <p:ext uri="{BB962C8B-B14F-4D97-AF65-F5344CB8AC3E}">
        <p14:creationId xmlns:p14="http://schemas.microsoft.com/office/powerpoint/2010/main" val="4111449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7</a:t>
            </a:fld>
            <a:endParaRPr lang="en-US"/>
          </a:p>
        </p:txBody>
      </p:sp>
    </p:spTree>
    <p:extLst>
      <p:ext uri="{BB962C8B-B14F-4D97-AF65-F5344CB8AC3E}">
        <p14:creationId xmlns:p14="http://schemas.microsoft.com/office/powerpoint/2010/main" val="4019532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9</a:t>
            </a:fld>
            <a:endParaRPr lang="en-US"/>
          </a:p>
        </p:txBody>
      </p:sp>
    </p:spTree>
    <p:extLst>
      <p:ext uri="{BB962C8B-B14F-4D97-AF65-F5344CB8AC3E}">
        <p14:creationId xmlns:p14="http://schemas.microsoft.com/office/powerpoint/2010/main" val="1281510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10</a:t>
            </a:fld>
            <a:endParaRPr lang="en-US"/>
          </a:p>
        </p:txBody>
      </p:sp>
    </p:spTree>
    <p:extLst>
      <p:ext uri="{BB962C8B-B14F-4D97-AF65-F5344CB8AC3E}">
        <p14:creationId xmlns:p14="http://schemas.microsoft.com/office/powerpoint/2010/main" val="18430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11</a:t>
            </a:fld>
            <a:endParaRPr lang="en-US"/>
          </a:p>
        </p:txBody>
      </p:sp>
    </p:spTree>
    <p:extLst>
      <p:ext uri="{BB962C8B-B14F-4D97-AF65-F5344CB8AC3E}">
        <p14:creationId xmlns:p14="http://schemas.microsoft.com/office/powerpoint/2010/main" val="3846668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12</a:t>
            </a:fld>
            <a:endParaRPr lang="en-US"/>
          </a:p>
        </p:txBody>
      </p:sp>
    </p:spTree>
    <p:extLst>
      <p:ext uri="{BB962C8B-B14F-4D97-AF65-F5344CB8AC3E}">
        <p14:creationId xmlns:p14="http://schemas.microsoft.com/office/powerpoint/2010/main" val="29704782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633304" y="-648376"/>
            <a:ext cx="733465" cy="2367520"/>
            <a:chOff x="685136" y="-246616"/>
            <a:chExt cx="733465" cy="2367520"/>
          </a:xfrm>
        </p:grpSpPr>
        <p:sp>
          <p:nvSpPr>
            <p:cNvPr id="6" name="Rectangle 5"/>
            <p:cNvSpPr/>
            <p:nvPr userDrawn="1"/>
          </p:nvSpPr>
          <p:spPr>
            <a:xfrm>
              <a:off x="685136" y="-246616"/>
              <a:ext cx="733465" cy="2367520"/>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7308" y="1380149"/>
              <a:ext cx="489120" cy="620806"/>
            </a:xfrm>
            <a:prstGeom prst="rect">
              <a:avLst/>
            </a:prstGeom>
          </p:spPr>
        </p:pic>
      </p:grpSp>
      <p:sp>
        <p:nvSpPr>
          <p:cNvPr id="2" name="Title 1"/>
          <p:cNvSpPr>
            <a:spLocks noGrp="1"/>
          </p:cNvSpPr>
          <p:nvPr userDrawn="1">
            <p:ph type="title" hasCustomPrompt="1"/>
          </p:nvPr>
        </p:nvSpPr>
        <p:spPr>
          <a:xfrm>
            <a:off x="502903" y="2766523"/>
            <a:ext cx="7734221" cy="1114494"/>
          </a:xfrm>
        </p:spPr>
        <p:txBody>
          <a:bodyPr anchor="ctr">
            <a:normAutofit/>
          </a:bodyPr>
          <a:lstStyle>
            <a:lvl1pPr>
              <a:lnSpc>
                <a:spcPct val="90000"/>
              </a:lnSpc>
              <a:defRPr sz="4000" b="1" i="0" spc="0" baseline="0">
                <a:solidFill>
                  <a:schemeClr val="bg1"/>
                </a:solidFill>
                <a:latin typeface="Arial"/>
                <a:cs typeface="Arial"/>
              </a:defRPr>
            </a:lvl1pPr>
          </a:lstStyle>
          <a:p>
            <a:r>
              <a:rPr lang="en-US" dirty="0"/>
              <a:t>Unnecessarily extra long title of presentation</a:t>
            </a:r>
          </a:p>
        </p:txBody>
      </p:sp>
      <p:sp>
        <p:nvSpPr>
          <p:cNvPr id="11" name="Text Placeholder 19"/>
          <p:cNvSpPr>
            <a:spLocks noGrp="1"/>
          </p:cNvSpPr>
          <p:nvPr userDrawn="1">
            <p:ph type="body" sz="quarter" idx="10" hasCustomPrompt="1"/>
          </p:nvPr>
        </p:nvSpPr>
        <p:spPr>
          <a:xfrm>
            <a:off x="530694" y="4709821"/>
            <a:ext cx="7734222" cy="277654"/>
          </a:xfrm>
        </p:spPr>
        <p:txBody>
          <a:bodyPr anchor="ctr">
            <a:noAutofit/>
          </a:bodyPr>
          <a:lstStyle>
            <a:lvl1pPr marL="0" indent="0">
              <a:buNone/>
              <a:defRPr sz="1100" b="1" spc="80" baseline="0">
                <a:solidFill>
                  <a:srgbClr val="A6A6A6"/>
                </a:solidFill>
                <a:latin typeface="Arial"/>
                <a:cs typeface="Arial"/>
              </a:defRPr>
            </a:lvl1pPr>
          </a:lstStyle>
          <a:p>
            <a:pPr lvl="0"/>
            <a:r>
              <a:rPr lang="en-US" dirty="0"/>
              <a:t>INDIANA UNIVERSITY BLOOMINGTON</a:t>
            </a:r>
          </a:p>
        </p:txBody>
      </p:sp>
      <p:sp>
        <p:nvSpPr>
          <p:cNvPr id="9" name="Text Placeholder 19"/>
          <p:cNvSpPr>
            <a:spLocks noGrp="1"/>
          </p:cNvSpPr>
          <p:nvPr>
            <p:ph type="body" sz="quarter" idx="11" hasCustomPrompt="1"/>
          </p:nvPr>
        </p:nvSpPr>
        <p:spPr>
          <a:xfrm>
            <a:off x="530694" y="2443859"/>
            <a:ext cx="7734222" cy="252412"/>
          </a:xfrm>
        </p:spPr>
        <p:txBody>
          <a:bodyPr anchor="ctr">
            <a:noAutofit/>
          </a:bodyPr>
          <a:lstStyle>
            <a:lvl1pPr marL="0" indent="0">
              <a:buNone/>
              <a:defRPr sz="1800" b="0" spc="0" baseline="0">
                <a:solidFill>
                  <a:srgbClr val="A6A6A6"/>
                </a:solidFill>
                <a:latin typeface="Arial"/>
                <a:cs typeface="Arial"/>
              </a:defRPr>
            </a:lvl1pPr>
          </a:lstStyle>
          <a:p>
            <a:pPr lvl="0"/>
            <a:r>
              <a:rPr lang="en-US" dirty="0"/>
              <a:t>SUBHEAD OR NAME OF SCHOOL, DEPARTMENT, OR UNIT</a:t>
            </a:r>
          </a:p>
        </p:txBody>
      </p:sp>
    </p:spTree>
    <p:extLst>
      <p:ext uri="{BB962C8B-B14F-4D97-AF65-F5344CB8AC3E}">
        <p14:creationId xmlns:p14="http://schemas.microsoft.com/office/powerpoint/2010/main" val="1256653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3_Title page">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502903" y="2768208"/>
            <a:ext cx="7734221" cy="1114494"/>
          </a:xfrm>
        </p:spPr>
        <p:txBody>
          <a:bodyPr anchor="ctr">
            <a:normAutofit/>
          </a:bodyPr>
          <a:lstStyle>
            <a:lvl1pPr>
              <a:lnSpc>
                <a:spcPct val="90000"/>
              </a:lnSpc>
              <a:defRPr sz="4000" b="1" i="0" spc="0" baseline="0">
                <a:solidFill>
                  <a:schemeClr val="bg1"/>
                </a:solidFill>
                <a:latin typeface="Arial"/>
                <a:cs typeface="Arial"/>
              </a:defRPr>
            </a:lvl1pPr>
          </a:lstStyle>
          <a:p>
            <a:r>
              <a:rPr lang="en-US" dirty="0"/>
              <a:t>Unnecessarily extra long </a:t>
            </a:r>
            <a:br>
              <a:rPr lang="en-US" dirty="0"/>
            </a:br>
            <a:r>
              <a:rPr lang="en-US" dirty="0"/>
              <a:t>title of presentation</a:t>
            </a:r>
          </a:p>
        </p:txBody>
      </p:sp>
      <p:sp>
        <p:nvSpPr>
          <p:cNvPr id="9" name="Text Placeholder 19"/>
          <p:cNvSpPr>
            <a:spLocks noGrp="1"/>
          </p:cNvSpPr>
          <p:nvPr>
            <p:ph type="body" sz="quarter" idx="11" hasCustomPrompt="1"/>
          </p:nvPr>
        </p:nvSpPr>
        <p:spPr>
          <a:xfrm>
            <a:off x="530694" y="2445544"/>
            <a:ext cx="7734222" cy="252412"/>
          </a:xfrm>
        </p:spPr>
        <p:txBody>
          <a:bodyPr anchor="ctr">
            <a:noAutofit/>
          </a:bodyPr>
          <a:lstStyle>
            <a:lvl1pPr marL="0" indent="0">
              <a:buNone/>
              <a:defRPr sz="1800" b="0" spc="0" baseline="0">
                <a:solidFill>
                  <a:srgbClr val="A6A6A6"/>
                </a:solidFill>
                <a:latin typeface="Arial"/>
                <a:cs typeface="Arial"/>
              </a:defRPr>
            </a:lvl1pPr>
          </a:lstStyle>
          <a:p>
            <a:pPr lvl="0"/>
            <a:r>
              <a:rPr lang="en-US" dirty="0"/>
              <a:t>SUBHEAD OR NAME OF UNIT</a:t>
            </a:r>
          </a:p>
        </p:txBody>
      </p:sp>
      <p:pic>
        <p:nvPicPr>
          <p:cNvPr id="7" name="Picture 6">
            <a:extLst>
              <a:ext uri="{FF2B5EF4-FFF2-40B4-BE49-F238E27FC236}">
                <a16:creationId xmlns:a16="http://schemas.microsoft.com/office/drawing/2014/main" id="{0BD780B8-3A35-8743-BF49-0929B30328AF}"/>
              </a:ext>
            </a:extLst>
          </p:cNvPr>
          <p:cNvPicPr>
            <a:picLocks noChangeAspect="1"/>
          </p:cNvPicPr>
          <p:nvPr userDrawn="1"/>
        </p:nvPicPr>
        <p:blipFill>
          <a:blip r:embed="rId2"/>
          <a:stretch>
            <a:fillRect/>
          </a:stretch>
        </p:blipFill>
        <p:spPr>
          <a:xfrm>
            <a:off x="338764" y="-35901"/>
            <a:ext cx="3044952" cy="1141857"/>
          </a:xfrm>
          <a:prstGeom prst="rect">
            <a:avLst/>
          </a:prstGeom>
        </p:spPr>
      </p:pic>
      <p:pic>
        <p:nvPicPr>
          <p:cNvPr id="6" name="Picture 5">
            <a:extLst>
              <a:ext uri="{FF2B5EF4-FFF2-40B4-BE49-F238E27FC236}">
                <a16:creationId xmlns:a16="http://schemas.microsoft.com/office/drawing/2014/main" id="{5E5D95D9-3E94-F54E-8599-68761C33E22C}"/>
              </a:ext>
            </a:extLst>
          </p:cNvPr>
          <p:cNvPicPr>
            <a:picLocks noChangeAspect="1"/>
          </p:cNvPicPr>
          <p:nvPr userDrawn="1"/>
        </p:nvPicPr>
        <p:blipFill>
          <a:blip r:embed="rId3"/>
          <a:stretch>
            <a:fillRect/>
          </a:stretch>
        </p:blipFill>
        <p:spPr>
          <a:xfrm>
            <a:off x="6404994" y="403641"/>
            <a:ext cx="2449585" cy="102066"/>
          </a:xfrm>
          <a:prstGeom prst="rect">
            <a:avLst/>
          </a:prstGeom>
        </p:spPr>
      </p:pic>
    </p:spTree>
    <p:extLst>
      <p:ext uri="{BB962C8B-B14F-4D97-AF65-F5344CB8AC3E}">
        <p14:creationId xmlns:p14="http://schemas.microsoft.com/office/powerpoint/2010/main" val="20006924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Content only: whit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9828" y="759071"/>
            <a:ext cx="8004391" cy="699065"/>
          </a:xfrm>
        </p:spPr>
        <p:txBody>
          <a:bodyPr>
            <a:normAutofit/>
          </a:bodyPr>
          <a:lstStyle>
            <a:lvl1pPr>
              <a:defRPr sz="3000" b="1" i="0" cap="none" spc="0">
                <a:solidFill>
                  <a:srgbClr val="404041"/>
                </a:solidFill>
                <a:latin typeface="Arial"/>
                <a:cs typeface="Arial"/>
              </a:defRPr>
            </a:lvl1pPr>
          </a:lstStyle>
          <a:p>
            <a:r>
              <a:rPr lang="en-US" dirty="0"/>
              <a:t>Click to edit master title style</a:t>
            </a:r>
          </a:p>
        </p:txBody>
      </p:sp>
      <p:sp>
        <p:nvSpPr>
          <p:cNvPr id="5" name="Rectangle 4"/>
          <p:cNvSpPr/>
          <p:nvPr userDrawn="1"/>
        </p:nvSpPr>
        <p:spPr>
          <a:xfrm>
            <a:off x="0" y="957833"/>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
        <p:nvSpPr>
          <p:cNvPr id="13" name="Text Placeholder 19"/>
          <p:cNvSpPr>
            <a:spLocks noGrp="1"/>
          </p:cNvSpPr>
          <p:nvPr>
            <p:ph type="body" sz="quarter" idx="10" hasCustomPrompt="1"/>
          </p:nvPr>
        </p:nvSpPr>
        <p:spPr>
          <a:xfrm>
            <a:off x="4833957" y="284948"/>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dirty="0"/>
              <a:t>SECTION TITLE OR SUBTITLE</a:t>
            </a:r>
          </a:p>
        </p:txBody>
      </p:sp>
      <p:sp>
        <p:nvSpPr>
          <p:cNvPr id="4" name="TextBox 3"/>
          <p:cNvSpPr txBox="1"/>
          <p:nvPr userDrawn="1"/>
        </p:nvSpPr>
        <p:spPr>
          <a:xfrm>
            <a:off x="3556001" y="3541060"/>
            <a:ext cx="184731" cy="369332"/>
          </a:xfrm>
          <a:prstGeom prst="rect">
            <a:avLst/>
          </a:prstGeom>
          <a:noFill/>
        </p:spPr>
        <p:txBody>
          <a:bodyPr wrap="none" rtlCol="0">
            <a:spAutoFit/>
          </a:bodyPr>
          <a:lstStyle/>
          <a:p>
            <a:endParaRPr lang="en-US" sz="1800" dirty="0"/>
          </a:p>
        </p:txBody>
      </p:sp>
      <p:sp>
        <p:nvSpPr>
          <p:cNvPr id="7" name="Text Placeholder 2"/>
          <p:cNvSpPr>
            <a:spLocks noGrp="1"/>
          </p:cNvSpPr>
          <p:nvPr>
            <p:ph idx="1" hasCustomPrompt="1"/>
          </p:nvPr>
        </p:nvSpPr>
        <p:spPr>
          <a:xfrm>
            <a:off x="518824" y="1629405"/>
            <a:ext cx="8015594" cy="2810633"/>
          </a:xfrm>
          <a:prstGeom prst="rect">
            <a:avLst/>
          </a:prstGeom>
        </p:spPr>
        <p:txBody>
          <a:bodyPr vert="horz" lIns="91440" tIns="45720" rIns="91440" bIns="45720" rtlCol="0">
            <a:normAutofit/>
          </a:bodyPr>
          <a:lstStyle>
            <a:lvl1pPr marL="342892" marR="0" indent="-342892" algn="l" defTabSz="457189"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edit master subtitle style</a:t>
            </a:r>
          </a:p>
        </p:txBody>
      </p:sp>
      <p:grpSp>
        <p:nvGrpSpPr>
          <p:cNvPr id="12" name="Group 11"/>
          <p:cNvGrpSpPr/>
          <p:nvPr userDrawn="1"/>
        </p:nvGrpSpPr>
        <p:grpSpPr>
          <a:xfrm>
            <a:off x="-30787" y="4661518"/>
            <a:ext cx="9228667" cy="528963"/>
            <a:chOff x="-30788" y="4661517"/>
            <a:chExt cx="9228667" cy="528963"/>
          </a:xfrm>
        </p:grpSpPr>
        <p:sp>
          <p:nvSpPr>
            <p:cNvPr id="14" name="Rectangle 13"/>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
          <p:nvSpPr>
            <p:cNvPr id="15" name="Rectangle 14"/>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pic>
          <p:nvPicPr>
            <p:cNvPr id="16" name="Picture 15"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21" name="TextBox 20"/>
            <p:cNvSpPr txBox="1"/>
            <p:nvPr userDrawn="1"/>
          </p:nvSpPr>
          <p:spPr>
            <a:xfrm>
              <a:off x="1030972" y="4823738"/>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40932225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Content only: whit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9828" y="759071"/>
            <a:ext cx="8004391" cy="699065"/>
          </a:xfrm>
        </p:spPr>
        <p:txBody>
          <a:bodyPr>
            <a:normAutofit/>
          </a:bodyPr>
          <a:lstStyle>
            <a:lvl1pPr>
              <a:defRPr sz="3000" b="1" i="0" cap="none" spc="0">
                <a:solidFill>
                  <a:srgbClr val="404041"/>
                </a:solidFill>
                <a:latin typeface="Arial"/>
                <a:cs typeface="Arial"/>
              </a:defRPr>
            </a:lvl1pPr>
          </a:lstStyle>
          <a:p>
            <a:r>
              <a:rPr lang="en-US" dirty="0"/>
              <a:t>Click to edit master title style</a:t>
            </a:r>
          </a:p>
        </p:txBody>
      </p:sp>
      <p:sp>
        <p:nvSpPr>
          <p:cNvPr id="5" name="Rectangle 4"/>
          <p:cNvSpPr/>
          <p:nvPr userDrawn="1"/>
        </p:nvSpPr>
        <p:spPr>
          <a:xfrm>
            <a:off x="0" y="957833"/>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
        <p:nvSpPr>
          <p:cNvPr id="13" name="Text Placeholder 19"/>
          <p:cNvSpPr>
            <a:spLocks noGrp="1"/>
          </p:cNvSpPr>
          <p:nvPr>
            <p:ph type="body" sz="quarter" idx="10" hasCustomPrompt="1"/>
          </p:nvPr>
        </p:nvSpPr>
        <p:spPr>
          <a:xfrm>
            <a:off x="4833957" y="284948"/>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dirty="0"/>
              <a:t>SECTION TITLE OR SUBTITLE</a:t>
            </a:r>
          </a:p>
        </p:txBody>
      </p:sp>
      <p:sp>
        <p:nvSpPr>
          <p:cNvPr id="4" name="TextBox 3"/>
          <p:cNvSpPr txBox="1"/>
          <p:nvPr userDrawn="1"/>
        </p:nvSpPr>
        <p:spPr>
          <a:xfrm>
            <a:off x="3556001" y="3541060"/>
            <a:ext cx="184731" cy="369332"/>
          </a:xfrm>
          <a:prstGeom prst="rect">
            <a:avLst/>
          </a:prstGeom>
          <a:noFill/>
        </p:spPr>
        <p:txBody>
          <a:bodyPr wrap="none" rtlCol="0">
            <a:spAutoFit/>
          </a:bodyPr>
          <a:lstStyle/>
          <a:p>
            <a:endParaRPr lang="en-US" sz="1800" dirty="0"/>
          </a:p>
        </p:txBody>
      </p:sp>
      <p:sp>
        <p:nvSpPr>
          <p:cNvPr id="7" name="Text Placeholder 2"/>
          <p:cNvSpPr>
            <a:spLocks noGrp="1"/>
          </p:cNvSpPr>
          <p:nvPr>
            <p:ph idx="1" hasCustomPrompt="1"/>
          </p:nvPr>
        </p:nvSpPr>
        <p:spPr>
          <a:xfrm>
            <a:off x="518824" y="1629405"/>
            <a:ext cx="8015594" cy="2810633"/>
          </a:xfrm>
          <a:prstGeom prst="rect">
            <a:avLst/>
          </a:prstGeom>
        </p:spPr>
        <p:txBody>
          <a:bodyPr vert="horz" lIns="91440" tIns="45720" rIns="91440" bIns="45720" rtlCol="0">
            <a:normAutofit/>
          </a:bodyPr>
          <a:lstStyle>
            <a:lvl1pPr marL="342892" marR="0" indent="-342892" algn="l" defTabSz="457189"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edit master subtitle style</a:t>
            </a:r>
          </a:p>
        </p:txBody>
      </p:sp>
      <p:grpSp>
        <p:nvGrpSpPr>
          <p:cNvPr id="12" name="Group 11"/>
          <p:cNvGrpSpPr/>
          <p:nvPr userDrawn="1"/>
        </p:nvGrpSpPr>
        <p:grpSpPr>
          <a:xfrm>
            <a:off x="-30787" y="4661518"/>
            <a:ext cx="9228667" cy="528963"/>
            <a:chOff x="-30788" y="4661517"/>
            <a:chExt cx="9228667" cy="528963"/>
          </a:xfrm>
        </p:grpSpPr>
        <p:sp>
          <p:nvSpPr>
            <p:cNvPr id="14" name="Rectangle 13"/>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
          <p:nvSpPr>
            <p:cNvPr id="15" name="Rectangle 14"/>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pic>
          <p:nvPicPr>
            <p:cNvPr id="16" name="Picture 15"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21" name="TextBox 20"/>
            <p:cNvSpPr txBox="1"/>
            <p:nvPr userDrawn="1"/>
          </p:nvSpPr>
          <p:spPr>
            <a:xfrm>
              <a:off x="1030972" y="4823738"/>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381431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Content only: whit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9828" y="759071"/>
            <a:ext cx="8004391" cy="699065"/>
          </a:xfrm>
        </p:spPr>
        <p:txBody>
          <a:bodyPr>
            <a:normAutofit/>
          </a:bodyPr>
          <a:lstStyle>
            <a:lvl1pPr>
              <a:defRPr sz="3000" b="1" i="0" cap="none" spc="0">
                <a:solidFill>
                  <a:srgbClr val="404041"/>
                </a:solidFill>
                <a:latin typeface="Arial"/>
                <a:cs typeface="Arial"/>
              </a:defRPr>
            </a:lvl1pPr>
          </a:lstStyle>
          <a:p>
            <a:r>
              <a:rPr lang="en-US" dirty="0"/>
              <a:t>Click to edit master title style</a:t>
            </a:r>
          </a:p>
        </p:txBody>
      </p:sp>
      <p:sp>
        <p:nvSpPr>
          <p:cNvPr id="5" name="Rectangle 4"/>
          <p:cNvSpPr/>
          <p:nvPr userDrawn="1"/>
        </p:nvSpPr>
        <p:spPr>
          <a:xfrm>
            <a:off x="0" y="957833"/>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
        <p:nvSpPr>
          <p:cNvPr id="13" name="Text Placeholder 19"/>
          <p:cNvSpPr>
            <a:spLocks noGrp="1"/>
          </p:cNvSpPr>
          <p:nvPr>
            <p:ph type="body" sz="quarter" idx="10" hasCustomPrompt="1"/>
          </p:nvPr>
        </p:nvSpPr>
        <p:spPr>
          <a:xfrm>
            <a:off x="4833957" y="284948"/>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dirty="0"/>
              <a:t>SECTION TITLE OR SUBTITLE</a:t>
            </a:r>
          </a:p>
        </p:txBody>
      </p:sp>
      <p:sp>
        <p:nvSpPr>
          <p:cNvPr id="4" name="TextBox 3"/>
          <p:cNvSpPr txBox="1"/>
          <p:nvPr userDrawn="1"/>
        </p:nvSpPr>
        <p:spPr>
          <a:xfrm>
            <a:off x="3556001" y="3541060"/>
            <a:ext cx="184731" cy="369332"/>
          </a:xfrm>
          <a:prstGeom prst="rect">
            <a:avLst/>
          </a:prstGeom>
          <a:noFill/>
        </p:spPr>
        <p:txBody>
          <a:bodyPr wrap="none" rtlCol="0">
            <a:spAutoFit/>
          </a:bodyPr>
          <a:lstStyle/>
          <a:p>
            <a:endParaRPr lang="en-US" sz="1800" dirty="0"/>
          </a:p>
        </p:txBody>
      </p:sp>
      <p:sp>
        <p:nvSpPr>
          <p:cNvPr id="7" name="Text Placeholder 2"/>
          <p:cNvSpPr>
            <a:spLocks noGrp="1"/>
          </p:cNvSpPr>
          <p:nvPr>
            <p:ph idx="1" hasCustomPrompt="1"/>
          </p:nvPr>
        </p:nvSpPr>
        <p:spPr>
          <a:xfrm>
            <a:off x="518824" y="1629405"/>
            <a:ext cx="8015594" cy="2810633"/>
          </a:xfrm>
          <a:prstGeom prst="rect">
            <a:avLst/>
          </a:prstGeom>
        </p:spPr>
        <p:txBody>
          <a:bodyPr vert="horz" lIns="91440" tIns="45720" rIns="91440" bIns="45720" rtlCol="0">
            <a:normAutofit/>
          </a:bodyPr>
          <a:lstStyle>
            <a:lvl1pPr marL="342892" marR="0" indent="-342892" algn="l" defTabSz="457189"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edit master subtitle style</a:t>
            </a:r>
          </a:p>
        </p:txBody>
      </p:sp>
      <p:grpSp>
        <p:nvGrpSpPr>
          <p:cNvPr id="12" name="Group 11"/>
          <p:cNvGrpSpPr/>
          <p:nvPr userDrawn="1"/>
        </p:nvGrpSpPr>
        <p:grpSpPr>
          <a:xfrm>
            <a:off x="-30787" y="4661518"/>
            <a:ext cx="9228667" cy="528963"/>
            <a:chOff x="-30788" y="4661517"/>
            <a:chExt cx="9228667" cy="528963"/>
          </a:xfrm>
        </p:grpSpPr>
        <p:sp>
          <p:nvSpPr>
            <p:cNvPr id="14" name="Rectangle 13"/>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
          <p:nvSpPr>
            <p:cNvPr id="15" name="Rectangle 14"/>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pic>
          <p:nvPicPr>
            <p:cNvPr id="16" name="Picture 15"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21" name="TextBox 20"/>
            <p:cNvSpPr txBox="1"/>
            <p:nvPr userDrawn="1"/>
          </p:nvSpPr>
          <p:spPr>
            <a:xfrm>
              <a:off x="1030972" y="4823738"/>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5215323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ntent only: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9E1F27-B4A2-B24B-B705-69B990026FB6}"/>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 name="Title 1"/>
          <p:cNvSpPr>
            <a:spLocks noGrp="1"/>
          </p:cNvSpPr>
          <p:nvPr>
            <p:ph type="ctrTitle" hasCustomPrompt="1"/>
          </p:nvPr>
        </p:nvSpPr>
        <p:spPr>
          <a:xfrm>
            <a:off x="1168401" y="962982"/>
            <a:ext cx="7365818" cy="699065"/>
          </a:xfrm>
        </p:spPr>
        <p:txBody>
          <a:bodyPr>
            <a:normAutofit/>
          </a:bodyPr>
          <a:lstStyle>
            <a:lvl1pPr>
              <a:defRPr sz="3000" b="1" i="0" cap="none" spc="0">
                <a:solidFill>
                  <a:srgbClr val="404041"/>
                </a:solidFill>
                <a:latin typeface="Arial"/>
                <a:cs typeface="Arial"/>
              </a:defRPr>
            </a:lvl1pPr>
          </a:lstStyle>
          <a:p>
            <a:r>
              <a:rPr lang="en-US" dirty="0"/>
              <a:t>Click to edit master title style</a:t>
            </a:r>
          </a:p>
        </p:txBody>
      </p:sp>
      <p:sp>
        <p:nvSpPr>
          <p:cNvPr id="4" name="TextBox 3"/>
          <p:cNvSpPr txBox="1"/>
          <p:nvPr userDrawn="1"/>
        </p:nvSpPr>
        <p:spPr>
          <a:xfrm>
            <a:off x="3556001" y="3541060"/>
            <a:ext cx="184731" cy="369332"/>
          </a:xfrm>
          <a:prstGeom prst="rect">
            <a:avLst/>
          </a:prstGeom>
          <a:noFill/>
        </p:spPr>
        <p:txBody>
          <a:bodyPr wrap="none" rtlCol="0">
            <a:spAutoFit/>
          </a:bodyPr>
          <a:lstStyle/>
          <a:p>
            <a:endParaRPr lang="en-US" sz="1800" dirty="0"/>
          </a:p>
        </p:txBody>
      </p:sp>
      <p:sp>
        <p:nvSpPr>
          <p:cNvPr id="7" name="Text Placeholder 2"/>
          <p:cNvSpPr>
            <a:spLocks noGrp="1"/>
          </p:cNvSpPr>
          <p:nvPr>
            <p:ph idx="1" hasCustomPrompt="1"/>
          </p:nvPr>
        </p:nvSpPr>
        <p:spPr>
          <a:xfrm>
            <a:off x="1168401" y="1817741"/>
            <a:ext cx="7366018" cy="2810633"/>
          </a:xfrm>
          <a:prstGeom prst="rect">
            <a:avLst/>
          </a:prstGeom>
        </p:spPr>
        <p:txBody>
          <a:bodyPr vert="horz" lIns="91440" tIns="45720" rIns="91440" bIns="45720" rtlCol="0">
            <a:normAutofit/>
          </a:bodyPr>
          <a:lstStyle>
            <a:lvl1pPr marL="342892" marR="0" indent="-342892" algn="l" defTabSz="457189"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edit master subtitle style</a:t>
            </a:r>
          </a:p>
        </p:txBody>
      </p:sp>
      <p:pic>
        <p:nvPicPr>
          <p:cNvPr id="10" name="Picture 9">
            <a:extLst>
              <a:ext uri="{FF2B5EF4-FFF2-40B4-BE49-F238E27FC236}">
                <a16:creationId xmlns:a16="http://schemas.microsoft.com/office/drawing/2014/main" id="{23C5D1C6-3DEB-3042-83AA-18BAA6DF187D}"/>
              </a:ext>
            </a:extLst>
          </p:cNvPr>
          <p:cNvPicPr>
            <a:picLocks noChangeAspect="1"/>
          </p:cNvPicPr>
          <p:nvPr userDrawn="1"/>
        </p:nvPicPr>
        <p:blipFill>
          <a:blip r:embed="rId2"/>
          <a:stretch>
            <a:fillRect/>
          </a:stretch>
        </p:blipFill>
        <p:spPr>
          <a:xfrm>
            <a:off x="6404995" y="403641"/>
            <a:ext cx="2449585" cy="102066"/>
          </a:xfrm>
          <a:prstGeom prst="rect">
            <a:avLst/>
          </a:prstGeom>
        </p:spPr>
      </p:pic>
      <p:sp>
        <p:nvSpPr>
          <p:cNvPr id="8" name="TextBox 7">
            <a:extLst>
              <a:ext uri="{FF2B5EF4-FFF2-40B4-BE49-F238E27FC236}">
                <a16:creationId xmlns:a16="http://schemas.microsoft.com/office/drawing/2014/main" id="{745FD385-09FF-4646-A2A1-16EC973C8B3E}"/>
              </a:ext>
            </a:extLst>
          </p:cNvPr>
          <p:cNvSpPr txBox="1"/>
          <p:nvPr userDrawn="1"/>
        </p:nvSpPr>
        <p:spPr>
          <a:xfrm>
            <a:off x="249459" y="4730099"/>
            <a:ext cx="3613600" cy="230832"/>
          </a:xfrm>
          <a:prstGeom prst="rect">
            <a:avLst/>
          </a:prstGeom>
          <a:noFill/>
        </p:spPr>
        <p:txBody>
          <a:bodyPr wrap="square" rtlCol="0" anchor="ctr">
            <a:spAutoFit/>
          </a:bodyPr>
          <a:lstStyle/>
          <a:p>
            <a:r>
              <a:rPr lang="en-US" sz="900" dirty="0">
                <a:solidFill>
                  <a:schemeClr val="tx1"/>
                </a:solidFill>
              </a:rPr>
              <a:t>INDIANA UNIVERSITY BLOOMINGTON</a:t>
            </a:r>
          </a:p>
        </p:txBody>
      </p:sp>
      <p:pic>
        <p:nvPicPr>
          <p:cNvPr id="11" name="Picture 10">
            <a:extLst>
              <a:ext uri="{FF2B5EF4-FFF2-40B4-BE49-F238E27FC236}">
                <a16:creationId xmlns:a16="http://schemas.microsoft.com/office/drawing/2014/main" id="{3CBAD724-0170-504B-B04B-992D44AD216E}"/>
              </a:ext>
            </a:extLst>
          </p:cNvPr>
          <p:cNvPicPr>
            <a:picLocks noChangeAspect="1"/>
          </p:cNvPicPr>
          <p:nvPr userDrawn="1"/>
        </p:nvPicPr>
        <p:blipFill>
          <a:blip r:embed="rId3"/>
          <a:stretch>
            <a:fillRect/>
          </a:stretch>
        </p:blipFill>
        <p:spPr>
          <a:xfrm>
            <a:off x="268658" y="-447293"/>
            <a:ext cx="657379" cy="1326393"/>
          </a:xfrm>
          <a:prstGeom prst="rect">
            <a:avLst/>
          </a:prstGeom>
        </p:spPr>
      </p:pic>
    </p:spTree>
    <p:extLst>
      <p:ext uri="{BB962C8B-B14F-4D97-AF65-F5344CB8AC3E}">
        <p14:creationId xmlns:p14="http://schemas.microsoft.com/office/powerpoint/2010/main" val="3547978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660B13"/>
        </a:solidFill>
        <a:effectLst/>
      </p:bgPr>
    </p:bg>
    <p:spTree>
      <p:nvGrpSpPr>
        <p:cNvPr id="1" name=""/>
        <p:cNvGrpSpPr/>
        <p:nvPr/>
      </p:nvGrpSpPr>
      <p:grpSpPr>
        <a:xfrm>
          <a:off x="0" y="0"/>
          <a:ext cx="0" cy="0"/>
          <a:chOff x="0" y="0"/>
          <a:chExt cx="0" cy="0"/>
        </a:xfrm>
      </p:grpSpPr>
      <p:sp>
        <p:nvSpPr>
          <p:cNvPr id="2" name="TextBox 1"/>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0" name="TextBox 9"/>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1" name="TextBox 10"/>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4" name="Title 13"/>
          <p:cNvSpPr>
            <a:spLocks noGrp="1"/>
          </p:cNvSpPr>
          <p:nvPr>
            <p:ph type="title" hasCustomPrompt="1"/>
          </p:nvPr>
        </p:nvSpPr>
        <p:spPr>
          <a:xfrm>
            <a:off x="506694" y="2274522"/>
            <a:ext cx="6802482" cy="656910"/>
          </a:xfrm>
        </p:spPr>
        <p:txBody>
          <a:bodyPr anchor="ctr">
            <a:noAutofit/>
          </a:bodyPr>
          <a:lstStyle>
            <a:lvl1pPr>
              <a:defRPr sz="4000" b="1" i="0" spc="0" baseline="0">
                <a:solidFill>
                  <a:srgbClr val="FFFFFF"/>
                </a:solidFill>
                <a:latin typeface="Arial"/>
                <a:cs typeface="Arial"/>
              </a:defRPr>
            </a:lvl1pPr>
          </a:lstStyle>
          <a:p>
            <a:r>
              <a:rPr lang="en-US" dirty="0"/>
              <a:t>Section Heading</a:t>
            </a:r>
          </a:p>
        </p:txBody>
      </p:sp>
      <p:sp>
        <p:nvSpPr>
          <p:cNvPr id="20" name="Text Placeholder 19"/>
          <p:cNvSpPr>
            <a:spLocks noGrp="1"/>
          </p:cNvSpPr>
          <p:nvPr>
            <p:ph type="body" sz="quarter" idx="10" hasCustomPrompt="1"/>
          </p:nvPr>
        </p:nvSpPr>
        <p:spPr>
          <a:xfrm>
            <a:off x="526131" y="2031339"/>
            <a:ext cx="3700462" cy="252412"/>
          </a:xfrm>
        </p:spPr>
        <p:txBody>
          <a:bodyPr anchor="ctr">
            <a:noAutofit/>
          </a:bodyPr>
          <a:lstStyle>
            <a:lvl1pPr marL="0" indent="0">
              <a:buNone/>
              <a:defRPr sz="1400" b="1" i="0" spc="50" baseline="0">
                <a:solidFill>
                  <a:srgbClr val="A6A6A6"/>
                </a:solidFill>
                <a:latin typeface="Arial"/>
                <a:cs typeface="Arial"/>
              </a:defRPr>
            </a:lvl1pPr>
          </a:lstStyle>
          <a:p>
            <a:pPr lvl="0"/>
            <a:r>
              <a:rPr lang="en-US" dirty="0"/>
              <a:t>SECTION NUMBER OR SUBTITLE</a:t>
            </a:r>
          </a:p>
        </p:txBody>
      </p:sp>
      <p:sp>
        <p:nvSpPr>
          <p:cNvPr id="4" name="Rectangle 3"/>
          <p:cNvSpPr/>
          <p:nvPr userDrawn="1"/>
        </p:nvSpPr>
        <p:spPr>
          <a:xfrm>
            <a:off x="-14942" y="2032000"/>
            <a:ext cx="148614" cy="836706"/>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785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only: whit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9827" y="759070"/>
            <a:ext cx="8004391" cy="699065"/>
          </a:xfrm>
        </p:spPr>
        <p:txBody>
          <a:bodyPr>
            <a:normAutofit/>
          </a:bodyPr>
          <a:lstStyle>
            <a:lvl1pPr>
              <a:defRPr sz="3000" b="1" i="0" cap="none" spc="0">
                <a:solidFill>
                  <a:srgbClr val="404041"/>
                </a:solidFill>
                <a:latin typeface="Arial"/>
                <a:cs typeface="Arial"/>
              </a:defRPr>
            </a:lvl1pPr>
          </a:lstStyle>
          <a:p>
            <a:r>
              <a:rPr lang="en-US" dirty="0"/>
              <a:t>Click to edit master title style</a:t>
            </a:r>
          </a:p>
        </p:txBody>
      </p:sp>
      <p:sp>
        <p:nvSpPr>
          <p:cNvPr id="5" name="Rectangle 4"/>
          <p:cNvSpPr/>
          <p:nvPr userDrawn="1"/>
        </p:nvSpPr>
        <p:spPr>
          <a:xfrm>
            <a:off x="0" y="957832"/>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dirty="0"/>
              <a:t>SECTION TITLE OR SUBTITLE</a:t>
            </a:r>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dirty="0"/>
          </a:p>
        </p:txBody>
      </p:sp>
      <p:sp>
        <p:nvSpPr>
          <p:cNvPr id="7" name="Text Placeholder 2"/>
          <p:cNvSpPr>
            <a:spLocks noGrp="1"/>
          </p:cNvSpPr>
          <p:nvPr>
            <p:ph idx="1" hasCustomPrompt="1"/>
          </p:nvPr>
        </p:nvSpPr>
        <p:spPr>
          <a:xfrm>
            <a:off x="518824" y="1629404"/>
            <a:ext cx="8015594" cy="2810633"/>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edit master subtitle style</a:t>
            </a:r>
          </a:p>
        </p:txBody>
      </p:sp>
      <p:grpSp>
        <p:nvGrpSpPr>
          <p:cNvPr id="12" name="Group 11"/>
          <p:cNvGrpSpPr/>
          <p:nvPr userDrawn="1"/>
        </p:nvGrpSpPr>
        <p:grpSpPr>
          <a:xfrm>
            <a:off x="-30788" y="4661517"/>
            <a:ext cx="9228667" cy="528963"/>
            <a:chOff x="-30788" y="4661517"/>
            <a:chExt cx="9228667" cy="528963"/>
          </a:xfrm>
        </p:grpSpPr>
        <p:sp>
          <p:nvSpPr>
            <p:cNvPr id="14" name="Rectangle 13"/>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21" name="TextBox 20"/>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3682060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and photo: whit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25303" y="464386"/>
            <a:ext cx="4560579" cy="779318"/>
          </a:xfrm>
          <a:prstGeom prst="rect">
            <a:avLst/>
          </a:prstGeom>
        </p:spPr>
        <p:txBody>
          <a:bodyPr vert="horz" lIns="91440" tIns="45720" rIns="91440" bIns="45720" rtlCol="0" anchor="ctr">
            <a:noAutofit/>
          </a:bodyPr>
          <a:lstStyle>
            <a:lvl1pPr>
              <a:defRPr sz="3000" b="1" i="0" spc="0">
                <a:solidFill>
                  <a:srgbClr val="404041"/>
                </a:solidFill>
                <a:latin typeface="Arial"/>
                <a:cs typeface="Arial"/>
              </a:defRPr>
            </a:lvl1pPr>
          </a:lstStyle>
          <a:p>
            <a:r>
              <a:rPr lang="en-US" dirty="0"/>
              <a:t>Click to edit master title style</a:t>
            </a:r>
          </a:p>
        </p:txBody>
      </p:sp>
      <p:sp>
        <p:nvSpPr>
          <p:cNvPr id="8" name="Text Placeholder 2"/>
          <p:cNvSpPr>
            <a:spLocks noGrp="1"/>
          </p:cNvSpPr>
          <p:nvPr>
            <p:ph idx="1"/>
          </p:nvPr>
        </p:nvSpPr>
        <p:spPr>
          <a:xfrm>
            <a:off x="525303" y="1629405"/>
            <a:ext cx="4560579" cy="2792362"/>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rgbClr val="404041"/>
                </a:solidFill>
                <a:latin typeface="Arial"/>
                <a:cs typeface="Arial"/>
              </a:defRPr>
            </a:lvl1pPr>
            <a:lvl2pPr marL="742950" indent="-285750">
              <a:lnSpc>
                <a:spcPct val="100000"/>
              </a:lnSpc>
              <a:buFont typeface="Arial"/>
              <a:buChar char="•"/>
              <a:defRPr sz="1800">
                <a:solidFill>
                  <a:srgbClr val="404041"/>
                </a:solidFill>
                <a:latin typeface="Arial"/>
                <a:cs typeface="Arial"/>
              </a:defRPr>
            </a:lvl2pPr>
            <a:lvl3pPr marL="1143000" indent="-228600">
              <a:lnSpc>
                <a:spcPct val="100000"/>
              </a:lnSpc>
              <a:buFont typeface="Arial"/>
              <a:buChar char="•"/>
              <a:defRPr sz="1800">
                <a:solidFill>
                  <a:srgbClr val="404041"/>
                </a:solidFill>
                <a:latin typeface="Arial"/>
                <a:cs typeface="Arial"/>
              </a:defRPr>
            </a:lvl3pPr>
            <a:lvl4pPr marL="1600200" indent="-228600">
              <a:lnSpc>
                <a:spcPct val="100000"/>
              </a:lnSpc>
              <a:buFont typeface="Arial"/>
              <a:buChar char="•"/>
              <a:defRPr sz="1800">
                <a:solidFill>
                  <a:srgbClr val="404041"/>
                </a:solidFill>
                <a:latin typeface="Arial"/>
                <a:cs typeface="Arial"/>
              </a:defRPr>
            </a:lvl4pPr>
            <a:lvl5pPr marL="2057400" indent="-228600">
              <a:lnSpc>
                <a:spcPct val="100000"/>
              </a:lnSpc>
              <a:buFont typeface="Arial"/>
              <a:buChar char="•"/>
              <a:defRPr sz="1800">
                <a:solidFill>
                  <a:srgbClr val="40404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p:cNvSpPr>
            <a:spLocks noGrp="1"/>
          </p:cNvSpPr>
          <p:nvPr>
            <p:ph type="pic" sz="quarter" idx="10"/>
          </p:nvPr>
        </p:nvSpPr>
        <p:spPr>
          <a:xfrm>
            <a:off x="5573058" y="0"/>
            <a:ext cx="3570941" cy="5143500"/>
          </a:xfrm>
        </p:spPr>
        <p:txBody>
          <a:bodyPr/>
          <a:lstStyle/>
          <a:p>
            <a:r>
              <a:rPr lang="en-US"/>
              <a:t>Click icon to add picture</a:t>
            </a:r>
          </a:p>
        </p:txBody>
      </p:sp>
      <p:sp>
        <p:nvSpPr>
          <p:cNvPr id="17" name="Rectangle 16"/>
          <p:cNvSpPr/>
          <p:nvPr userDrawn="1"/>
        </p:nvSpPr>
        <p:spPr>
          <a:xfrm>
            <a:off x="0"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1" name="Rectangle 10"/>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Tree>
    <p:extLst>
      <p:ext uri="{BB962C8B-B14F-4D97-AF65-F5344CB8AC3E}">
        <p14:creationId xmlns:p14="http://schemas.microsoft.com/office/powerpoint/2010/main" val="3220382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only: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3348" y="759070"/>
            <a:ext cx="8004409" cy="699065"/>
          </a:xfrm>
        </p:spPr>
        <p:txBody>
          <a:bodyPr>
            <a:normAutofit/>
          </a:bodyPr>
          <a:lstStyle>
            <a:lvl1pPr>
              <a:defRPr sz="3000" b="1" i="0" cap="none" spc="0">
                <a:solidFill>
                  <a:schemeClr val="bg1"/>
                </a:solidFill>
                <a:latin typeface="Arial"/>
                <a:cs typeface="Arial"/>
              </a:defRPr>
            </a:lvl1pPr>
          </a:lstStyle>
          <a:p>
            <a:r>
              <a:rPr lang="en-US" dirty="0"/>
              <a:t>Click to edit master title style</a:t>
            </a:r>
          </a:p>
        </p:txBody>
      </p:sp>
      <p:sp>
        <p:nvSpPr>
          <p:cNvPr id="3" name="Subtitle 2"/>
          <p:cNvSpPr>
            <a:spLocks noGrp="1"/>
          </p:cNvSpPr>
          <p:nvPr>
            <p:ph type="subTitle" idx="1"/>
          </p:nvPr>
        </p:nvSpPr>
        <p:spPr>
          <a:xfrm>
            <a:off x="523348" y="1630404"/>
            <a:ext cx="8011069" cy="2818769"/>
          </a:xfrm>
        </p:spPr>
        <p:txBody>
          <a:bodyPr>
            <a:normAutofit/>
          </a:bodyPr>
          <a:lstStyle>
            <a:lvl1pPr marL="342900" indent="-342900" algn="l">
              <a:lnSpc>
                <a:spcPct val="100000"/>
              </a:lnSpc>
              <a:buFont typeface="+mj-lt"/>
              <a:buAutoNum type="arabicPeriod"/>
              <a:defRPr sz="1800" spc="0">
                <a:solidFill>
                  <a:schemeClr val="bg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dirty="0"/>
              <a:t>SECTION TITLE OR SUBTITLE</a:t>
            </a:r>
          </a:p>
        </p:txBody>
      </p:sp>
      <p:sp>
        <p:nvSpPr>
          <p:cNvPr id="23" name="Rectangle 22"/>
          <p:cNvSpPr/>
          <p:nvPr userDrawn="1"/>
        </p:nvSpPr>
        <p:spPr>
          <a:xfrm>
            <a:off x="0" y="957832"/>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Group 10"/>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1728351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and photo: black">
    <p:bg>
      <p:bgPr>
        <a:solidFill>
          <a:srgbClr val="252626"/>
        </a:solidFill>
        <a:effectLst/>
      </p:bgPr>
    </p:bg>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30124" y="464386"/>
            <a:ext cx="4560579" cy="779318"/>
          </a:xfrm>
          <a:prstGeom prst="rect">
            <a:avLst/>
          </a:prstGeom>
        </p:spPr>
        <p:txBody>
          <a:bodyPr vert="horz" lIns="91440" tIns="45720" rIns="91440" bIns="45720" rtlCol="0" anchor="ctr">
            <a:noAutofit/>
          </a:bodyPr>
          <a:lstStyle>
            <a:lvl1pPr>
              <a:defRPr sz="3000" b="1" i="0" spc="0">
                <a:solidFill>
                  <a:schemeClr val="bg1"/>
                </a:solidFill>
                <a:latin typeface="Arial"/>
                <a:cs typeface="Arial"/>
              </a:defRPr>
            </a:lvl1pPr>
          </a:lstStyle>
          <a:p>
            <a:r>
              <a:rPr lang="en-US" dirty="0"/>
              <a:t>Click to edit master title style</a:t>
            </a:r>
          </a:p>
        </p:txBody>
      </p:sp>
      <p:sp>
        <p:nvSpPr>
          <p:cNvPr id="8" name="Text Placeholder 2"/>
          <p:cNvSpPr>
            <a:spLocks noGrp="1"/>
          </p:cNvSpPr>
          <p:nvPr>
            <p:ph idx="1"/>
          </p:nvPr>
        </p:nvSpPr>
        <p:spPr>
          <a:xfrm>
            <a:off x="530124" y="1629404"/>
            <a:ext cx="4560579" cy="2801497"/>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chemeClr val="bg1"/>
                </a:solidFill>
                <a:latin typeface="Arial"/>
                <a:cs typeface="Arial"/>
              </a:defRPr>
            </a:lvl1pPr>
            <a:lvl2pPr marL="742950" indent="-285750">
              <a:lnSpc>
                <a:spcPct val="100000"/>
              </a:lnSpc>
              <a:buFont typeface="Arial"/>
              <a:buChar char="•"/>
              <a:defRPr sz="1800">
                <a:solidFill>
                  <a:schemeClr val="bg1"/>
                </a:solidFill>
                <a:latin typeface="Arial"/>
                <a:cs typeface="Arial"/>
              </a:defRPr>
            </a:lvl2pPr>
            <a:lvl3pPr marL="1143000" indent="-228600">
              <a:lnSpc>
                <a:spcPct val="100000"/>
              </a:lnSpc>
              <a:buFont typeface="Arial"/>
              <a:buChar char="•"/>
              <a:defRPr sz="1800">
                <a:solidFill>
                  <a:schemeClr val="bg1"/>
                </a:solidFill>
                <a:latin typeface="Arial"/>
                <a:cs typeface="Arial"/>
              </a:defRPr>
            </a:lvl3pPr>
            <a:lvl4pPr marL="1600200" indent="-228600">
              <a:lnSpc>
                <a:spcPct val="100000"/>
              </a:lnSpc>
              <a:buFont typeface="Arial"/>
              <a:buChar char="•"/>
              <a:defRPr sz="1800">
                <a:solidFill>
                  <a:schemeClr val="bg1"/>
                </a:solidFill>
                <a:latin typeface="Arial"/>
                <a:cs typeface="Arial"/>
              </a:defRPr>
            </a:lvl4pPr>
            <a:lvl5pPr marL="2057400" indent="-228600">
              <a:lnSpc>
                <a:spcPct val="100000"/>
              </a:lnSpc>
              <a:buFont typeface="Arial"/>
              <a:buChar char="•"/>
              <a:defRPr sz="1800">
                <a:solidFill>
                  <a:schemeClr val="bg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p:cNvSpPr>
            <a:spLocks noGrp="1"/>
          </p:cNvSpPr>
          <p:nvPr>
            <p:ph type="pic" sz="quarter" idx="10"/>
          </p:nvPr>
        </p:nvSpPr>
        <p:spPr>
          <a:xfrm>
            <a:off x="5564909" y="0"/>
            <a:ext cx="3570941" cy="5143500"/>
          </a:xfrm>
        </p:spPr>
        <p:txBody>
          <a:bodyPr/>
          <a:lstStyle/>
          <a:p>
            <a:r>
              <a:rPr lang="en-US"/>
              <a:t>Click icon to add picture</a:t>
            </a:r>
            <a:endParaRPr lang="en-US" dirty="0"/>
          </a:p>
        </p:txBody>
      </p:sp>
      <p:sp>
        <p:nvSpPr>
          <p:cNvPr id="13" name="Rectangle 12"/>
          <p:cNvSpPr/>
          <p:nvPr userDrawn="1"/>
        </p:nvSpPr>
        <p:spPr>
          <a:xfrm>
            <a:off x="-15847"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2" name="Rectangle 11"/>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Tree>
    <p:extLst>
      <p:ext uri="{BB962C8B-B14F-4D97-AF65-F5344CB8AC3E}">
        <p14:creationId xmlns:p14="http://schemas.microsoft.com/office/powerpoint/2010/main" val="114336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with footer: white">
    <p:spTree>
      <p:nvGrpSpPr>
        <p:cNvPr id="1" name=""/>
        <p:cNvGrpSpPr/>
        <p:nvPr/>
      </p:nvGrpSpPr>
      <p:grpSpPr>
        <a:xfrm>
          <a:off x="0" y="0"/>
          <a:ext cx="0" cy="0"/>
          <a:chOff x="0" y="0"/>
          <a:chExt cx="0" cy="0"/>
        </a:xfrm>
      </p:grpSpPr>
      <p:grpSp>
        <p:nvGrpSpPr>
          <p:cNvPr id="8" name="Group 7"/>
          <p:cNvGrpSpPr/>
          <p:nvPr userDrawn="1"/>
        </p:nvGrpSpPr>
        <p:grpSpPr>
          <a:xfrm>
            <a:off x="-30788" y="4661517"/>
            <a:ext cx="9228667" cy="528963"/>
            <a:chOff x="-30788" y="4661517"/>
            <a:chExt cx="9228667" cy="528963"/>
          </a:xfrm>
        </p:grpSpPr>
        <p:sp>
          <p:nvSpPr>
            <p:cNvPr id="9" name="Rectangle 8"/>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2" name="TextBox 11"/>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1315652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with footer: black">
    <p:bg>
      <p:bgPr>
        <a:solidFill>
          <a:srgbClr val="252626"/>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727036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losing slide with IUPUI lockup">
    <p:bg>
      <p:bgPr>
        <a:solidFill>
          <a:srgbClr val="690304"/>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idx="1"/>
          </p:nvPr>
        </p:nvSpPr>
        <p:spPr>
          <a:xfrm>
            <a:off x="536602" y="680397"/>
            <a:ext cx="7859185" cy="2721665"/>
          </a:xfrm>
          <a:prstGeom prst="rect">
            <a:avLst/>
          </a:prstGeom>
        </p:spPr>
        <p:txBody>
          <a:bodyPr vert="horz" lIns="91440" tIns="45720" rIns="91440" bIns="45720" rtlCol="0">
            <a:normAutofit/>
          </a:bodyPr>
          <a:lstStyle>
            <a:lvl1pPr marL="0" indent="0">
              <a:lnSpc>
                <a:spcPct val="100000"/>
              </a:lnSpc>
              <a:buNone/>
              <a:defRPr sz="1800">
                <a:solidFill>
                  <a:schemeClr val="bg1"/>
                </a:solidFill>
                <a:latin typeface="Arial"/>
                <a:cs typeface="Arial"/>
              </a:defRPr>
            </a:lvl1pPr>
            <a:lvl2pPr marL="457200" indent="0">
              <a:lnSpc>
                <a:spcPct val="100000"/>
              </a:lnSpc>
              <a:buNone/>
              <a:defRPr sz="1600">
                <a:solidFill>
                  <a:schemeClr val="bg1"/>
                </a:solidFill>
                <a:latin typeface="Arial"/>
                <a:cs typeface="Arial"/>
              </a:defRPr>
            </a:lvl2pPr>
            <a:lvl3pPr marL="914400" indent="0">
              <a:lnSpc>
                <a:spcPct val="100000"/>
              </a:lnSpc>
              <a:buNone/>
              <a:defRPr sz="1600">
                <a:solidFill>
                  <a:schemeClr val="bg1"/>
                </a:solidFill>
                <a:latin typeface="Arial"/>
                <a:cs typeface="Arial"/>
              </a:defRPr>
            </a:lvl3pPr>
            <a:lvl4pPr marL="1371600" indent="0">
              <a:lnSpc>
                <a:spcPct val="100000"/>
              </a:lnSpc>
              <a:buNone/>
              <a:defRPr sz="1600">
                <a:solidFill>
                  <a:schemeClr val="bg1"/>
                </a:solidFill>
                <a:latin typeface="Arial"/>
                <a:cs typeface="Arial"/>
              </a:defRPr>
            </a:lvl4pPr>
            <a:lvl5pPr>
              <a:lnSpc>
                <a:spcPct val="100000"/>
              </a:lnSpc>
              <a:defRPr sz="1600">
                <a:solidFill>
                  <a:schemeClr val="bg1"/>
                </a:solidFill>
                <a:latin typeface="Arial"/>
                <a:cs typeface="Arial"/>
              </a:defRPr>
            </a:lvl5pPr>
          </a:lstStyle>
          <a:p>
            <a:pPr lvl="0"/>
            <a:r>
              <a:rPr lang="en-US"/>
              <a:t>Click to edit Master text styles</a:t>
            </a:r>
          </a:p>
        </p:txBody>
      </p:sp>
      <p:sp>
        <p:nvSpPr>
          <p:cNvPr id="10" name="Rectangle 9"/>
          <p:cNvSpPr/>
          <p:nvPr userDrawn="1"/>
        </p:nvSpPr>
        <p:spPr>
          <a:xfrm>
            <a:off x="-15847" y="680397"/>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631042" y="4235585"/>
            <a:ext cx="536130" cy="922081"/>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28D10E6-FF8A-CC4E-B6D5-BFBD2D0FEC82}"/>
              </a:ext>
            </a:extLst>
          </p:cNvPr>
          <p:cNvPicPr>
            <a:picLocks noChangeAspect="1"/>
          </p:cNvPicPr>
          <p:nvPr userDrawn="1"/>
        </p:nvPicPr>
        <p:blipFill rotWithShape="1">
          <a:blip r:embed="rId2"/>
          <a:srcRect l="11083" t="-148" r="-1556" b="28718"/>
          <a:stretch/>
        </p:blipFill>
        <p:spPr>
          <a:xfrm>
            <a:off x="1240484" y="4147274"/>
            <a:ext cx="4622227" cy="457200"/>
          </a:xfrm>
          <a:prstGeom prst="rect">
            <a:avLst/>
          </a:prstGeom>
        </p:spPr>
      </p:pic>
      <p:pic>
        <p:nvPicPr>
          <p:cNvPr id="13" name="Picture 12" descr="tab-rg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20345" y="4326066"/>
            <a:ext cx="357525" cy="453783"/>
          </a:xfrm>
          <a:prstGeom prst="rect">
            <a:avLst/>
          </a:prstGeom>
        </p:spPr>
      </p:pic>
    </p:spTree>
    <p:extLst>
      <p:ext uri="{BB962C8B-B14F-4D97-AF65-F5344CB8AC3E}">
        <p14:creationId xmlns:p14="http://schemas.microsoft.com/office/powerpoint/2010/main" val="1189661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1892" y="634604"/>
            <a:ext cx="6802482" cy="8572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61892" y="1589938"/>
            <a:ext cx="6802482" cy="32152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69" r:id="rId1"/>
    <p:sldLayoutId id="2147493467" r:id="rId2"/>
    <p:sldLayoutId id="2147493472" r:id="rId3"/>
    <p:sldLayoutId id="2147493457" r:id="rId4"/>
    <p:sldLayoutId id="2147493456" r:id="rId5"/>
    <p:sldLayoutId id="2147493474" r:id="rId6"/>
    <p:sldLayoutId id="2147493475" r:id="rId7"/>
    <p:sldLayoutId id="2147493476" r:id="rId8"/>
    <p:sldLayoutId id="2147493477" r:id="rId9"/>
    <p:sldLayoutId id="2147493479" r:id="rId10"/>
    <p:sldLayoutId id="2147493481" r:id="rId11"/>
    <p:sldLayoutId id="2147493482" r:id="rId12"/>
    <p:sldLayoutId id="2147493483" r:id="rId13"/>
    <p:sldLayoutId id="2147493484" r:id="rId14"/>
  </p:sldLayoutIdLst>
  <p:txStyles>
    <p:titleStyle>
      <a:lvl1pPr algn="l" defTabSz="457200" rtl="0" eaLnBrk="1" latinLnBrk="0" hangingPunct="1">
        <a:spcBef>
          <a:spcPct val="0"/>
        </a:spcBef>
        <a:buNone/>
        <a:defRPr sz="3200" b="1" i="0" kern="100" spc="0">
          <a:solidFill>
            <a:schemeClr val="tx1"/>
          </a:solidFill>
          <a:latin typeface="Arial"/>
          <a:ea typeface="+mj-ea"/>
          <a:cs typeface="Arial"/>
        </a:defRPr>
      </a:lvl1pPr>
    </p:titleStyle>
    <p:bodyStyle>
      <a:lvl1pPr marL="342900" indent="-34290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Char char="§"/>
        <a:defRPr sz="1800" kern="1200">
          <a:solidFill>
            <a:schemeClr val="tx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hyperlink" Target="https://www.socialana.com/importance-tracking-performance-website/" TargetMode="External"/><Relationship Id="rId2" Type="http://schemas.openxmlformats.org/officeDocument/2006/relationships/image" Target="../media/image20.jpe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hyperlink" Target="https://www.goodfreephotos.com/vector-images/credit-card-vector-graphics.png.php" TargetMode="External"/><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hyperlink" Target="https://barrymieny.deviantart.com/art/Layered-Database-Source-Documents-348798124" TargetMode="External"/><Relationship Id="rId2" Type="http://schemas.openxmlformats.org/officeDocument/2006/relationships/image" Target="../media/image22.jp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28.tiff"/><Relationship Id="rId4" Type="http://schemas.openxmlformats.org/officeDocument/2006/relationships/image" Target="../media/image27.tif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image" Target="../media/image27.tiff"/><Relationship Id="rId1" Type="http://schemas.openxmlformats.org/officeDocument/2006/relationships/slideLayout" Target="../slideLayouts/slideLayout3.xml"/><Relationship Id="rId4" Type="http://schemas.openxmlformats.org/officeDocument/2006/relationships/image" Target="../media/image28.tif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34.png"/><Relationship Id="rId4" Type="http://schemas.openxmlformats.org/officeDocument/2006/relationships/image" Target="../media/image3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c/home-credit-default-risk/data"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A337521-B5C3-EF42-8975-60812492DE2A}"/>
              </a:ext>
            </a:extLst>
          </p:cNvPr>
          <p:cNvSpPr>
            <a:spLocks noGrp="1"/>
          </p:cNvSpPr>
          <p:nvPr>
            <p:ph type="title"/>
          </p:nvPr>
        </p:nvSpPr>
        <p:spPr/>
        <p:txBody>
          <a:bodyPr>
            <a:normAutofit/>
          </a:bodyPr>
          <a:lstStyle/>
          <a:p>
            <a:r>
              <a:rPr lang="en-US" dirty="0"/>
              <a:t>Final Project Phase III</a:t>
            </a:r>
          </a:p>
        </p:txBody>
      </p:sp>
      <p:sp>
        <p:nvSpPr>
          <p:cNvPr id="11" name="Text Placeholder 10">
            <a:extLst>
              <a:ext uri="{FF2B5EF4-FFF2-40B4-BE49-F238E27FC236}">
                <a16:creationId xmlns:a16="http://schemas.microsoft.com/office/drawing/2014/main" id="{41098318-849D-274D-BF5F-838586C76E41}"/>
              </a:ext>
            </a:extLst>
          </p:cNvPr>
          <p:cNvSpPr>
            <a:spLocks noGrp="1"/>
          </p:cNvSpPr>
          <p:nvPr>
            <p:ph type="body" sz="quarter" idx="11"/>
          </p:nvPr>
        </p:nvSpPr>
        <p:spPr/>
        <p:txBody>
          <a:bodyPr/>
          <a:lstStyle/>
          <a:p>
            <a:r>
              <a:rPr lang="en-US" dirty="0"/>
              <a:t>Midwest Project Group </a:t>
            </a:r>
          </a:p>
        </p:txBody>
      </p:sp>
      <p:sp>
        <p:nvSpPr>
          <p:cNvPr id="5" name="Text Placeholder 10">
            <a:extLst>
              <a:ext uri="{FF2B5EF4-FFF2-40B4-BE49-F238E27FC236}">
                <a16:creationId xmlns:a16="http://schemas.microsoft.com/office/drawing/2014/main" id="{403414EC-0F48-4A77-AE59-C8EE83BCE5FD}"/>
              </a:ext>
            </a:extLst>
          </p:cNvPr>
          <p:cNvSpPr txBox="1">
            <a:spLocks/>
          </p:cNvSpPr>
          <p:nvPr/>
        </p:nvSpPr>
        <p:spPr>
          <a:xfrm>
            <a:off x="502902" y="3623432"/>
            <a:ext cx="7734222" cy="252412"/>
          </a:xfrm>
          <a:prstGeom prst="rect">
            <a:avLst/>
          </a:prstGeom>
        </p:spPr>
        <p:txBody>
          <a:bodyPr vert="horz" lIns="91440" tIns="45720" rIns="91440" bIns="45720" rtlCol="0" anchor="ctr">
            <a:noAutofit/>
          </a:bodyPr>
          <a:lstStyle>
            <a:lvl1pPr marL="0" indent="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None/>
              <a:defRPr sz="1800" b="0" kern="1200" spc="0" baseline="0">
                <a:solidFill>
                  <a:srgbClr val="A6A6A6"/>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Mallik </a:t>
            </a:r>
            <a:r>
              <a:rPr lang="en-US" dirty="0" err="1"/>
              <a:t>Challa</a:t>
            </a:r>
            <a:r>
              <a:rPr lang="en-US" dirty="0"/>
              <a:t>, Mark Johnson, Xin Gu, Sina Kianersi</a:t>
            </a:r>
          </a:p>
        </p:txBody>
      </p:sp>
    </p:spTree>
    <p:extLst>
      <p:ext uri="{BB962C8B-B14F-4D97-AF65-F5344CB8AC3E}">
        <p14:creationId xmlns:p14="http://schemas.microsoft.com/office/powerpoint/2010/main" val="2047523078"/>
      </p:ext>
    </p:extLst>
  </p:cSld>
  <p:clrMapOvr>
    <a:masterClrMapping/>
  </p:clrMapOvr>
  <mc:AlternateContent xmlns:mc="http://schemas.openxmlformats.org/markup-compatibility/2006" xmlns:p14="http://schemas.microsoft.com/office/powerpoint/2010/main">
    <mc:Choice Requires="p14">
      <p:transition spd="slow" p14:dur="2000" advTm="5539"/>
    </mc:Choice>
    <mc:Fallback xmlns="">
      <p:transition spd="slow" advTm="553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77EA0B21-9CF4-4192-BDE1-3A557EDB4578}"/>
              </a:ext>
            </a:extLst>
          </p:cNvPr>
          <p:cNvGraphicFramePr>
            <a:graphicFrameLocks noGrp="1"/>
          </p:cNvGraphicFramePr>
          <p:nvPr>
            <p:ph idx="1"/>
            <p:extLst>
              <p:ext uri="{D42A27DB-BD31-4B8C-83A1-F6EECF244321}">
                <p14:modId xmlns:p14="http://schemas.microsoft.com/office/powerpoint/2010/main" val="2560142052"/>
              </p:ext>
            </p:extLst>
          </p:nvPr>
        </p:nvGraphicFramePr>
        <p:xfrm>
          <a:off x="477923" y="1752343"/>
          <a:ext cx="3907887" cy="2768600"/>
        </p:xfrm>
        <a:graphic>
          <a:graphicData uri="http://schemas.openxmlformats.org/drawingml/2006/table">
            <a:tbl>
              <a:tblPr firstRow="1" bandRow="1">
                <a:tableStyleId>{5C22544A-7EE6-4342-B048-85BDC9FD1C3A}</a:tableStyleId>
              </a:tblPr>
              <a:tblGrid>
                <a:gridCol w="2026380">
                  <a:extLst>
                    <a:ext uri="{9D8B030D-6E8A-4147-A177-3AD203B41FA5}">
                      <a16:colId xmlns:a16="http://schemas.microsoft.com/office/drawing/2014/main" val="2463433621"/>
                    </a:ext>
                  </a:extLst>
                </a:gridCol>
                <a:gridCol w="864973">
                  <a:extLst>
                    <a:ext uri="{9D8B030D-6E8A-4147-A177-3AD203B41FA5}">
                      <a16:colId xmlns:a16="http://schemas.microsoft.com/office/drawing/2014/main" val="1223533568"/>
                    </a:ext>
                  </a:extLst>
                </a:gridCol>
                <a:gridCol w="1016534">
                  <a:extLst>
                    <a:ext uri="{9D8B030D-6E8A-4147-A177-3AD203B41FA5}">
                      <a16:colId xmlns:a16="http://schemas.microsoft.com/office/drawing/2014/main" val="2897512815"/>
                    </a:ext>
                  </a:extLst>
                </a:gridCol>
              </a:tblGrid>
              <a:tr h="370840">
                <a:tc>
                  <a:txBody>
                    <a:bodyPr/>
                    <a:lstStyle/>
                    <a:p>
                      <a:r>
                        <a:rPr lang="en-US" sz="1400" dirty="0"/>
                        <a:t>Feature</a:t>
                      </a:r>
                    </a:p>
                  </a:txBody>
                  <a:tcPr/>
                </a:tc>
                <a:tc>
                  <a:txBody>
                    <a:bodyPr/>
                    <a:lstStyle/>
                    <a:p>
                      <a:r>
                        <a:rPr lang="en-US" sz="1400" b="1" i="0" kern="1200" dirty="0">
                          <a:solidFill>
                            <a:schemeClr val="lt1"/>
                          </a:solidFill>
                          <a:effectLst/>
                          <a:latin typeface="+mn-lt"/>
                          <a:ea typeface="+mn-ea"/>
                          <a:cs typeface="+mn-cs"/>
                        </a:rPr>
                        <a:t>Percent</a:t>
                      </a:r>
                      <a:endParaRPr lang="en-US" sz="1400" dirty="0"/>
                    </a:p>
                  </a:txBody>
                  <a:tcPr/>
                </a:tc>
                <a:tc>
                  <a:txBody>
                    <a:bodyPr/>
                    <a:lstStyle/>
                    <a:p>
                      <a:r>
                        <a:rPr lang="en-US" sz="1400" dirty="0"/>
                        <a:t>Count</a:t>
                      </a:r>
                    </a:p>
                  </a:txBody>
                  <a:tcPr/>
                </a:tc>
                <a:extLst>
                  <a:ext uri="{0D108BD9-81ED-4DB2-BD59-A6C34878D82A}">
                    <a16:rowId xmlns:a16="http://schemas.microsoft.com/office/drawing/2014/main" val="3769208109"/>
                  </a:ext>
                </a:extLst>
              </a:tr>
              <a:tr h="370840">
                <a:tc>
                  <a:txBody>
                    <a:bodyPr/>
                    <a:lstStyle/>
                    <a:p>
                      <a:pPr algn="l" fontAlgn="ctr"/>
                      <a:r>
                        <a:rPr lang="en-US" sz="1200" b="1" dirty="0">
                          <a:effectLst/>
                        </a:rPr>
                        <a:t>COMMONAREA_MEDI</a:t>
                      </a:r>
                    </a:p>
                  </a:txBody>
                  <a:tcPr anchor="ctr"/>
                </a:tc>
                <a:tc>
                  <a:txBody>
                    <a:bodyPr/>
                    <a:lstStyle/>
                    <a:p>
                      <a:pPr algn="r" fontAlgn="ctr"/>
                      <a:r>
                        <a:rPr lang="en-US" sz="1600" dirty="0">
                          <a:effectLst/>
                        </a:rPr>
                        <a:t>69.87</a:t>
                      </a:r>
                    </a:p>
                  </a:txBody>
                  <a:tcPr anchor="ctr"/>
                </a:tc>
                <a:tc>
                  <a:txBody>
                    <a:bodyPr/>
                    <a:lstStyle/>
                    <a:p>
                      <a:pPr algn="r" fontAlgn="ctr"/>
                      <a:r>
                        <a:rPr lang="en-US" sz="1600" dirty="0">
                          <a:effectLst/>
                        </a:rPr>
                        <a:t>214865</a:t>
                      </a:r>
                    </a:p>
                  </a:txBody>
                  <a:tcPr anchor="ctr"/>
                </a:tc>
                <a:extLst>
                  <a:ext uri="{0D108BD9-81ED-4DB2-BD59-A6C34878D82A}">
                    <a16:rowId xmlns:a16="http://schemas.microsoft.com/office/drawing/2014/main" val="2869127507"/>
                  </a:ext>
                </a:extLst>
              </a:tr>
              <a:tr h="370840">
                <a:tc>
                  <a:txBody>
                    <a:bodyPr/>
                    <a:lstStyle/>
                    <a:p>
                      <a:pPr algn="l" fontAlgn="ctr"/>
                      <a:r>
                        <a:rPr lang="en-US" sz="1200" b="1">
                          <a:effectLst/>
                        </a:rPr>
                        <a:t>COMMONAREA_AVG</a:t>
                      </a:r>
                    </a:p>
                  </a:txBody>
                  <a:tcPr anchor="ctr"/>
                </a:tc>
                <a:tc>
                  <a:txBody>
                    <a:bodyPr/>
                    <a:lstStyle/>
                    <a:p>
                      <a:pPr algn="r" fontAlgn="ctr"/>
                      <a:r>
                        <a:rPr lang="en-US" sz="1600" dirty="0">
                          <a:effectLst/>
                        </a:rPr>
                        <a:t>69.87</a:t>
                      </a:r>
                    </a:p>
                  </a:txBody>
                  <a:tcPr anchor="ctr"/>
                </a:tc>
                <a:tc>
                  <a:txBody>
                    <a:bodyPr/>
                    <a:lstStyle/>
                    <a:p>
                      <a:pPr algn="r" fontAlgn="ctr"/>
                      <a:r>
                        <a:rPr lang="en-US" sz="1600" dirty="0">
                          <a:effectLst/>
                        </a:rPr>
                        <a:t>214865</a:t>
                      </a:r>
                    </a:p>
                  </a:txBody>
                  <a:tcPr anchor="ctr"/>
                </a:tc>
                <a:extLst>
                  <a:ext uri="{0D108BD9-81ED-4DB2-BD59-A6C34878D82A}">
                    <a16:rowId xmlns:a16="http://schemas.microsoft.com/office/drawing/2014/main" val="1824564074"/>
                  </a:ext>
                </a:extLst>
              </a:tr>
              <a:tr h="370840">
                <a:tc>
                  <a:txBody>
                    <a:bodyPr/>
                    <a:lstStyle/>
                    <a:p>
                      <a:pPr algn="l" fontAlgn="ctr"/>
                      <a:r>
                        <a:rPr lang="en-US" sz="1200" b="1" dirty="0">
                          <a:effectLst/>
                        </a:rPr>
                        <a:t>COMMONAREA_MODE</a:t>
                      </a:r>
                    </a:p>
                  </a:txBody>
                  <a:tcPr anchor="ctr"/>
                </a:tc>
                <a:tc>
                  <a:txBody>
                    <a:bodyPr/>
                    <a:lstStyle/>
                    <a:p>
                      <a:pPr algn="r" fontAlgn="ctr"/>
                      <a:r>
                        <a:rPr lang="en-US" sz="1600" dirty="0">
                          <a:effectLst/>
                        </a:rPr>
                        <a:t>69.87</a:t>
                      </a:r>
                    </a:p>
                  </a:txBody>
                  <a:tcPr anchor="ctr"/>
                </a:tc>
                <a:tc>
                  <a:txBody>
                    <a:bodyPr/>
                    <a:lstStyle/>
                    <a:p>
                      <a:pPr algn="r" fontAlgn="ctr"/>
                      <a:r>
                        <a:rPr lang="en-US" sz="1600" dirty="0">
                          <a:effectLst/>
                        </a:rPr>
                        <a:t>214865</a:t>
                      </a:r>
                    </a:p>
                  </a:txBody>
                  <a:tcPr anchor="ctr"/>
                </a:tc>
                <a:extLst>
                  <a:ext uri="{0D108BD9-81ED-4DB2-BD59-A6C34878D82A}">
                    <a16:rowId xmlns:a16="http://schemas.microsoft.com/office/drawing/2014/main" val="2927608179"/>
                  </a:ext>
                </a:extLst>
              </a:tr>
              <a:tr h="370840">
                <a:tc>
                  <a:txBody>
                    <a:bodyPr/>
                    <a:lstStyle/>
                    <a:p>
                      <a:pPr algn="l" fontAlgn="ctr"/>
                      <a:r>
                        <a:rPr lang="en-US" sz="1200" b="1">
                          <a:effectLst/>
                        </a:rPr>
                        <a:t>NONLIVINGAPARTMENTS_MODE</a:t>
                      </a:r>
                    </a:p>
                  </a:txBody>
                  <a:tcPr anchor="ctr"/>
                </a:tc>
                <a:tc>
                  <a:txBody>
                    <a:bodyPr/>
                    <a:lstStyle/>
                    <a:p>
                      <a:pPr algn="r" fontAlgn="ctr"/>
                      <a:r>
                        <a:rPr lang="en-US" sz="1600">
                          <a:effectLst/>
                        </a:rPr>
                        <a:t>69.43</a:t>
                      </a:r>
                    </a:p>
                  </a:txBody>
                  <a:tcPr anchor="ctr"/>
                </a:tc>
                <a:tc>
                  <a:txBody>
                    <a:bodyPr/>
                    <a:lstStyle/>
                    <a:p>
                      <a:pPr algn="r" fontAlgn="ctr"/>
                      <a:r>
                        <a:rPr lang="en-US" sz="1600" dirty="0">
                          <a:effectLst/>
                        </a:rPr>
                        <a:t>213514</a:t>
                      </a:r>
                    </a:p>
                  </a:txBody>
                  <a:tcPr anchor="ctr"/>
                </a:tc>
                <a:extLst>
                  <a:ext uri="{0D108BD9-81ED-4DB2-BD59-A6C34878D82A}">
                    <a16:rowId xmlns:a16="http://schemas.microsoft.com/office/drawing/2014/main" val="1051376541"/>
                  </a:ext>
                </a:extLst>
              </a:tr>
              <a:tr h="370840">
                <a:tc>
                  <a:txBody>
                    <a:bodyPr/>
                    <a:lstStyle/>
                    <a:p>
                      <a:pPr algn="l" fontAlgn="ctr"/>
                      <a:r>
                        <a:rPr lang="en-US" sz="1200" b="1">
                          <a:effectLst/>
                        </a:rPr>
                        <a:t>NONLIVINGAPARTMENTS_MEDI</a:t>
                      </a:r>
                    </a:p>
                  </a:txBody>
                  <a:tcPr anchor="ctr"/>
                </a:tc>
                <a:tc>
                  <a:txBody>
                    <a:bodyPr/>
                    <a:lstStyle/>
                    <a:p>
                      <a:pPr algn="r" fontAlgn="ctr"/>
                      <a:r>
                        <a:rPr lang="en-US" sz="1600">
                          <a:effectLst/>
                        </a:rPr>
                        <a:t>69.43</a:t>
                      </a:r>
                    </a:p>
                  </a:txBody>
                  <a:tcPr anchor="ctr"/>
                </a:tc>
                <a:tc>
                  <a:txBody>
                    <a:bodyPr/>
                    <a:lstStyle/>
                    <a:p>
                      <a:pPr algn="r" fontAlgn="ctr"/>
                      <a:r>
                        <a:rPr lang="en-US" sz="1600" dirty="0">
                          <a:effectLst/>
                        </a:rPr>
                        <a:t>213514</a:t>
                      </a:r>
                    </a:p>
                  </a:txBody>
                  <a:tcPr anchor="ctr"/>
                </a:tc>
                <a:extLst>
                  <a:ext uri="{0D108BD9-81ED-4DB2-BD59-A6C34878D82A}">
                    <a16:rowId xmlns:a16="http://schemas.microsoft.com/office/drawing/2014/main" val="3934065171"/>
                  </a:ext>
                </a:extLst>
              </a:tr>
              <a:tr h="370840">
                <a:tc>
                  <a:txBody>
                    <a:bodyPr/>
                    <a:lstStyle/>
                    <a:p>
                      <a:pPr algn="l" fontAlgn="ctr"/>
                      <a:r>
                        <a:rPr lang="en-US" sz="1200" b="1" dirty="0">
                          <a:effectLst/>
                        </a:rPr>
                        <a:t>COMMONAREA_AVG</a:t>
                      </a:r>
                    </a:p>
                  </a:txBody>
                  <a:tcPr anchor="ctr"/>
                </a:tc>
                <a:tc>
                  <a:txBody>
                    <a:bodyPr/>
                    <a:lstStyle/>
                    <a:p>
                      <a:pPr algn="r" fontAlgn="ctr"/>
                      <a:r>
                        <a:rPr lang="en-US" sz="1600">
                          <a:effectLst/>
                        </a:rPr>
                        <a:t>69.87</a:t>
                      </a:r>
                    </a:p>
                  </a:txBody>
                  <a:tcPr anchor="ctr"/>
                </a:tc>
                <a:tc>
                  <a:txBody>
                    <a:bodyPr/>
                    <a:lstStyle/>
                    <a:p>
                      <a:pPr algn="r" fontAlgn="ctr"/>
                      <a:r>
                        <a:rPr lang="en-US" sz="1600" dirty="0">
                          <a:effectLst/>
                        </a:rPr>
                        <a:t>214865</a:t>
                      </a:r>
                    </a:p>
                  </a:txBody>
                  <a:tcPr anchor="ctr"/>
                </a:tc>
                <a:extLst>
                  <a:ext uri="{0D108BD9-81ED-4DB2-BD59-A6C34878D82A}">
                    <a16:rowId xmlns:a16="http://schemas.microsoft.com/office/drawing/2014/main" val="369935728"/>
                  </a:ext>
                </a:extLst>
              </a:tr>
            </a:tbl>
          </a:graphicData>
        </a:graphic>
      </p:graphicFrame>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180407" y="965191"/>
            <a:ext cx="8708219" cy="699065"/>
          </a:xfrm>
        </p:spPr>
        <p:txBody>
          <a:bodyPr>
            <a:noAutofit/>
          </a:bodyPr>
          <a:lstStyle/>
          <a:p>
            <a:r>
              <a:rPr lang="en-US" sz="2400" dirty="0"/>
              <a:t>Features with most missing values in application train/test</a:t>
            </a:r>
            <a:br>
              <a:rPr lang="en-US" sz="2400" dirty="0"/>
            </a:br>
            <a:endParaRPr lang="en-US" sz="2400" dirty="0"/>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sp>
        <p:nvSpPr>
          <p:cNvPr id="4" name="Rectangle 3">
            <a:extLst>
              <a:ext uri="{FF2B5EF4-FFF2-40B4-BE49-F238E27FC236}">
                <a16:creationId xmlns:a16="http://schemas.microsoft.com/office/drawing/2014/main" id="{12BC2CCA-6FEE-4CC5-BA7E-4A4385EB35F7}"/>
              </a:ext>
            </a:extLst>
          </p:cNvPr>
          <p:cNvSpPr/>
          <p:nvPr/>
        </p:nvSpPr>
        <p:spPr>
          <a:xfrm>
            <a:off x="2080936" y="1403519"/>
            <a:ext cx="701859" cy="369332"/>
          </a:xfrm>
          <a:prstGeom prst="rect">
            <a:avLst/>
          </a:prstGeom>
        </p:spPr>
        <p:txBody>
          <a:bodyPr wrap="none">
            <a:spAutoFit/>
          </a:bodyPr>
          <a:lstStyle/>
          <a:p>
            <a:r>
              <a:rPr lang="en-US" dirty="0"/>
              <a:t>Train</a:t>
            </a:r>
          </a:p>
        </p:txBody>
      </p:sp>
      <p:sp>
        <p:nvSpPr>
          <p:cNvPr id="9" name="Rectangle 8">
            <a:extLst>
              <a:ext uri="{FF2B5EF4-FFF2-40B4-BE49-F238E27FC236}">
                <a16:creationId xmlns:a16="http://schemas.microsoft.com/office/drawing/2014/main" id="{66692A14-87B2-4022-88BA-D82D0DF8C485}"/>
              </a:ext>
            </a:extLst>
          </p:cNvPr>
          <p:cNvSpPr/>
          <p:nvPr/>
        </p:nvSpPr>
        <p:spPr>
          <a:xfrm>
            <a:off x="6455141" y="1403519"/>
            <a:ext cx="607923" cy="369332"/>
          </a:xfrm>
          <a:prstGeom prst="rect">
            <a:avLst/>
          </a:prstGeom>
        </p:spPr>
        <p:txBody>
          <a:bodyPr wrap="none">
            <a:spAutoFit/>
          </a:bodyPr>
          <a:lstStyle/>
          <a:p>
            <a:r>
              <a:rPr lang="en-US" dirty="0"/>
              <a:t>Test</a:t>
            </a:r>
          </a:p>
        </p:txBody>
      </p:sp>
      <p:graphicFrame>
        <p:nvGraphicFramePr>
          <p:cNvPr id="14" name="Table 2">
            <a:extLst>
              <a:ext uri="{FF2B5EF4-FFF2-40B4-BE49-F238E27FC236}">
                <a16:creationId xmlns:a16="http://schemas.microsoft.com/office/drawing/2014/main" id="{BFE2F900-AA5D-4912-B302-CBC4B26AD74C}"/>
              </a:ext>
            </a:extLst>
          </p:cNvPr>
          <p:cNvGraphicFramePr>
            <a:graphicFrameLocks/>
          </p:cNvGraphicFramePr>
          <p:nvPr>
            <p:extLst>
              <p:ext uri="{D42A27DB-BD31-4B8C-83A1-F6EECF244321}">
                <p14:modId xmlns:p14="http://schemas.microsoft.com/office/powerpoint/2010/main" val="3216740720"/>
              </p:ext>
            </p:extLst>
          </p:nvPr>
        </p:nvGraphicFramePr>
        <p:xfrm>
          <a:off x="4758192" y="1772851"/>
          <a:ext cx="3907887" cy="2768600"/>
        </p:xfrm>
        <a:graphic>
          <a:graphicData uri="http://schemas.openxmlformats.org/drawingml/2006/table">
            <a:tbl>
              <a:tblPr firstRow="1" bandRow="1">
                <a:tableStyleId>{5C22544A-7EE6-4342-B048-85BDC9FD1C3A}</a:tableStyleId>
              </a:tblPr>
              <a:tblGrid>
                <a:gridCol w="2026380">
                  <a:extLst>
                    <a:ext uri="{9D8B030D-6E8A-4147-A177-3AD203B41FA5}">
                      <a16:colId xmlns:a16="http://schemas.microsoft.com/office/drawing/2014/main" val="2463433621"/>
                    </a:ext>
                  </a:extLst>
                </a:gridCol>
                <a:gridCol w="864973">
                  <a:extLst>
                    <a:ext uri="{9D8B030D-6E8A-4147-A177-3AD203B41FA5}">
                      <a16:colId xmlns:a16="http://schemas.microsoft.com/office/drawing/2014/main" val="1223533568"/>
                    </a:ext>
                  </a:extLst>
                </a:gridCol>
                <a:gridCol w="1016534">
                  <a:extLst>
                    <a:ext uri="{9D8B030D-6E8A-4147-A177-3AD203B41FA5}">
                      <a16:colId xmlns:a16="http://schemas.microsoft.com/office/drawing/2014/main" val="2897512815"/>
                    </a:ext>
                  </a:extLst>
                </a:gridCol>
              </a:tblGrid>
              <a:tr h="370840">
                <a:tc>
                  <a:txBody>
                    <a:bodyPr/>
                    <a:lstStyle/>
                    <a:p>
                      <a:r>
                        <a:rPr lang="en-US" sz="1400" dirty="0"/>
                        <a:t>Feature</a:t>
                      </a:r>
                    </a:p>
                  </a:txBody>
                  <a:tcPr/>
                </a:tc>
                <a:tc>
                  <a:txBody>
                    <a:bodyPr/>
                    <a:lstStyle/>
                    <a:p>
                      <a:r>
                        <a:rPr lang="en-US" sz="1400" b="1" i="0" kern="1200" dirty="0">
                          <a:solidFill>
                            <a:schemeClr val="lt1"/>
                          </a:solidFill>
                          <a:effectLst/>
                          <a:latin typeface="+mn-lt"/>
                          <a:ea typeface="+mn-ea"/>
                          <a:cs typeface="+mn-cs"/>
                        </a:rPr>
                        <a:t>Percent</a:t>
                      </a:r>
                      <a:endParaRPr lang="en-US" sz="1400" dirty="0"/>
                    </a:p>
                  </a:txBody>
                  <a:tcPr/>
                </a:tc>
                <a:tc>
                  <a:txBody>
                    <a:bodyPr/>
                    <a:lstStyle/>
                    <a:p>
                      <a:r>
                        <a:rPr lang="en-US" sz="1400" dirty="0"/>
                        <a:t>Count</a:t>
                      </a:r>
                    </a:p>
                  </a:txBody>
                  <a:tcPr/>
                </a:tc>
                <a:extLst>
                  <a:ext uri="{0D108BD9-81ED-4DB2-BD59-A6C34878D82A}">
                    <a16:rowId xmlns:a16="http://schemas.microsoft.com/office/drawing/2014/main" val="3769208109"/>
                  </a:ext>
                </a:extLst>
              </a:tr>
              <a:tr h="370840">
                <a:tc>
                  <a:txBody>
                    <a:bodyPr/>
                    <a:lstStyle/>
                    <a:p>
                      <a:pPr algn="r" fontAlgn="ctr"/>
                      <a:r>
                        <a:rPr lang="en-US" sz="1200" b="1">
                          <a:effectLst/>
                        </a:rPr>
                        <a:t>COMMONAREA_MEDI</a:t>
                      </a:r>
                    </a:p>
                  </a:txBody>
                  <a:tcPr anchor="ctr"/>
                </a:tc>
                <a:tc>
                  <a:txBody>
                    <a:bodyPr/>
                    <a:lstStyle/>
                    <a:p>
                      <a:pPr algn="r" fontAlgn="ctr"/>
                      <a:r>
                        <a:rPr lang="en-US" sz="1800" dirty="0">
                          <a:effectLst/>
                        </a:rPr>
                        <a:t>68.72</a:t>
                      </a:r>
                    </a:p>
                  </a:txBody>
                  <a:tcPr anchor="ctr"/>
                </a:tc>
                <a:tc>
                  <a:txBody>
                    <a:bodyPr/>
                    <a:lstStyle/>
                    <a:p>
                      <a:pPr algn="r" fontAlgn="ctr"/>
                      <a:r>
                        <a:rPr lang="en-US" sz="1800">
                          <a:effectLst/>
                        </a:rPr>
                        <a:t>33495</a:t>
                      </a:r>
                    </a:p>
                  </a:txBody>
                  <a:tcPr anchor="ctr"/>
                </a:tc>
                <a:extLst>
                  <a:ext uri="{0D108BD9-81ED-4DB2-BD59-A6C34878D82A}">
                    <a16:rowId xmlns:a16="http://schemas.microsoft.com/office/drawing/2014/main" val="2869127507"/>
                  </a:ext>
                </a:extLst>
              </a:tr>
              <a:tr h="370840">
                <a:tc>
                  <a:txBody>
                    <a:bodyPr/>
                    <a:lstStyle/>
                    <a:p>
                      <a:pPr algn="r" fontAlgn="ctr"/>
                      <a:r>
                        <a:rPr lang="en-US" sz="1200" b="1">
                          <a:effectLst/>
                        </a:rPr>
                        <a:t>COMMONAREA_AVG</a:t>
                      </a:r>
                    </a:p>
                  </a:txBody>
                  <a:tcPr anchor="ctr"/>
                </a:tc>
                <a:tc>
                  <a:txBody>
                    <a:bodyPr/>
                    <a:lstStyle/>
                    <a:p>
                      <a:pPr algn="r" fontAlgn="ctr"/>
                      <a:r>
                        <a:rPr lang="en-US" sz="1800" dirty="0">
                          <a:effectLst/>
                        </a:rPr>
                        <a:t>68.72</a:t>
                      </a:r>
                    </a:p>
                  </a:txBody>
                  <a:tcPr anchor="ctr"/>
                </a:tc>
                <a:tc>
                  <a:txBody>
                    <a:bodyPr/>
                    <a:lstStyle/>
                    <a:p>
                      <a:pPr algn="r" fontAlgn="ctr"/>
                      <a:r>
                        <a:rPr lang="en-US" sz="1800">
                          <a:effectLst/>
                        </a:rPr>
                        <a:t>33495</a:t>
                      </a:r>
                    </a:p>
                  </a:txBody>
                  <a:tcPr anchor="ctr"/>
                </a:tc>
                <a:extLst>
                  <a:ext uri="{0D108BD9-81ED-4DB2-BD59-A6C34878D82A}">
                    <a16:rowId xmlns:a16="http://schemas.microsoft.com/office/drawing/2014/main" val="1824564074"/>
                  </a:ext>
                </a:extLst>
              </a:tr>
              <a:tr h="370840">
                <a:tc>
                  <a:txBody>
                    <a:bodyPr/>
                    <a:lstStyle/>
                    <a:p>
                      <a:pPr algn="r" fontAlgn="ctr"/>
                      <a:r>
                        <a:rPr lang="en-US" sz="1200" b="1">
                          <a:effectLst/>
                        </a:rPr>
                        <a:t>COMMONAREA_MODE</a:t>
                      </a:r>
                    </a:p>
                  </a:txBody>
                  <a:tcPr anchor="ctr"/>
                </a:tc>
                <a:tc>
                  <a:txBody>
                    <a:bodyPr/>
                    <a:lstStyle/>
                    <a:p>
                      <a:pPr algn="r" fontAlgn="ctr"/>
                      <a:r>
                        <a:rPr lang="en-US" sz="1800" dirty="0">
                          <a:effectLst/>
                        </a:rPr>
                        <a:t>68.72</a:t>
                      </a:r>
                    </a:p>
                  </a:txBody>
                  <a:tcPr anchor="ctr"/>
                </a:tc>
                <a:tc>
                  <a:txBody>
                    <a:bodyPr/>
                    <a:lstStyle/>
                    <a:p>
                      <a:pPr algn="r" fontAlgn="ctr"/>
                      <a:r>
                        <a:rPr lang="en-US" sz="1800" dirty="0">
                          <a:effectLst/>
                        </a:rPr>
                        <a:t>33495</a:t>
                      </a:r>
                    </a:p>
                  </a:txBody>
                  <a:tcPr anchor="ctr"/>
                </a:tc>
                <a:extLst>
                  <a:ext uri="{0D108BD9-81ED-4DB2-BD59-A6C34878D82A}">
                    <a16:rowId xmlns:a16="http://schemas.microsoft.com/office/drawing/2014/main" val="2927608179"/>
                  </a:ext>
                </a:extLst>
              </a:tr>
              <a:tr h="370840">
                <a:tc>
                  <a:txBody>
                    <a:bodyPr/>
                    <a:lstStyle/>
                    <a:p>
                      <a:pPr algn="r" fontAlgn="ctr"/>
                      <a:r>
                        <a:rPr lang="en-US" sz="1200" b="1">
                          <a:effectLst/>
                        </a:rPr>
                        <a:t>NONLIVINGAPARTMENTS_MODE</a:t>
                      </a:r>
                    </a:p>
                  </a:txBody>
                  <a:tcPr anchor="ctr"/>
                </a:tc>
                <a:tc>
                  <a:txBody>
                    <a:bodyPr/>
                    <a:lstStyle/>
                    <a:p>
                      <a:pPr algn="r" fontAlgn="ctr"/>
                      <a:r>
                        <a:rPr lang="en-US" sz="1800">
                          <a:effectLst/>
                        </a:rPr>
                        <a:t>68.41</a:t>
                      </a:r>
                    </a:p>
                  </a:txBody>
                  <a:tcPr anchor="ctr"/>
                </a:tc>
                <a:tc>
                  <a:txBody>
                    <a:bodyPr/>
                    <a:lstStyle/>
                    <a:p>
                      <a:pPr algn="r" fontAlgn="ctr"/>
                      <a:r>
                        <a:rPr lang="en-US" sz="1800" dirty="0">
                          <a:effectLst/>
                        </a:rPr>
                        <a:t>33347</a:t>
                      </a:r>
                    </a:p>
                  </a:txBody>
                  <a:tcPr anchor="ctr"/>
                </a:tc>
                <a:extLst>
                  <a:ext uri="{0D108BD9-81ED-4DB2-BD59-A6C34878D82A}">
                    <a16:rowId xmlns:a16="http://schemas.microsoft.com/office/drawing/2014/main" val="1051376541"/>
                  </a:ext>
                </a:extLst>
              </a:tr>
              <a:tr h="370840">
                <a:tc>
                  <a:txBody>
                    <a:bodyPr/>
                    <a:lstStyle/>
                    <a:p>
                      <a:pPr algn="r" fontAlgn="ctr"/>
                      <a:r>
                        <a:rPr lang="en-US" sz="1200" b="1">
                          <a:effectLst/>
                        </a:rPr>
                        <a:t>NONLIVINGAPARTMENTS_MEDI</a:t>
                      </a:r>
                    </a:p>
                  </a:txBody>
                  <a:tcPr anchor="ctr"/>
                </a:tc>
                <a:tc>
                  <a:txBody>
                    <a:bodyPr/>
                    <a:lstStyle/>
                    <a:p>
                      <a:pPr algn="r" fontAlgn="ctr"/>
                      <a:r>
                        <a:rPr lang="en-US" sz="1800">
                          <a:effectLst/>
                        </a:rPr>
                        <a:t>68.41</a:t>
                      </a:r>
                    </a:p>
                  </a:txBody>
                  <a:tcPr anchor="ctr"/>
                </a:tc>
                <a:tc>
                  <a:txBody>
                    <a:bodyPr/>
                    <a:lstStyle/>
                    <a:p>
                      <a:pPr algn="r" fontAlgn="ctr"/>
                      <a:r>
                        <a:rPr lang="en-US" sz="1800" dirty="0">
                          <a:effectLst/>
                        </a:rPr>
                        <a:t>33347</a:t>
                      </a:r>
                    </a:p>
                  </a:txBody>
                  <a:tcPr anchor="ctr"/>
                </a:tc>
                <a:extLst>
                  <a:ext uri="{0D108BD9-81ED-4DB2-BD59-A6C34878D82A}">
                    <a16:rowId xmlns:a16="http://schemas.microsoft.com/office/drawing/2014/main" val="3934065171"/>
                  </a:ext>
                </a:extLst>
              </a:tr>
              <a:tr h="370840">
                <a:tc>
                  <a:txBody>
                    <a:bodyPr/>
                    <a:lstStyle/>
                    <a:p>
                      <a:pPr algn="r" fontAlgn="ctr"/>
                      <a:r>
                        <a:rPr lang="en-US" sz="1200" b="1">
                          <a:effectLst/>
                        </a:rPr>
                        <a:t>COMMONAREA_MEDI</a:t>
                      </a:r>
                    </a:p>
                  </a:txBody>
                  <a:tcPr anchor="ctr"/>
                </a:tc>
                <a:tc>
                  <a:txBody>
                    <a:bodyPr/>
                    <a:lstStyle/>
                    <a:p>
                      <a:pPr algn="r" fontAlgn="ctr"/>
                      <a:r>
                        <a:rPr lang="en-US" sz="1800">
                          <a:effectLst/>
                        </a:rPr>
                        <a:t>68.72</a:t>
                      </a:r>
                    </a:p>
                  </a:txBody>
                  <a:tcPr anchor="ctr"/>
                </a:tc>
                <a:tc>
                  <a:txBody>
                    <a:bodyPr/>
                    <a:lstStyle/>
                    <a:p>
                      <a:pPr algn="r" fontAlgn="ctr"/>
                      <a:r>
                        <a:rPr lang="en-US" sz="1800" dirty="0">
                          <a:effectLst/>
                        </a:rPr>
                        <a:t>33495</a:t>
                      </a:r>
                    </a:p>
                  </a:txBody>
                  <a:tcPr anchor="ctr"/>
                </a:tc>
                <a:extLst>
                  <a:ext uri="{0D108BD9-81ED-4DB2-BD59-A6C34878D82A}">
                    <a16:rowId xmlns:a16="http://schemas.microsoft.com/office/drawing/2014/main" val="369935728"/>
                  </a:ext>
                </a:extLst>
              </a:tr>
            </a:tbl>
          </a:graphicData>
        </a:graphic>
      </p:graphicFrame>
    </p:spTree>
    <p:extLst>
      <p:ext uri="{BB962C8B-B14F-4D97-AF65-F5344CB8AC3E}">
        <p14:creationId xmlns:p14="http://schemas.microsoft.com/office/powerpoint/2010/main" val="4073248032"/>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81549" y="245483"/>
            <a:ext cx="8708219" cy="699065"/>
          </a:xfrm>
        </p:spPr>
        <p:txBody>
          <a:bodyPr>
            <a:noAutofit/>
          </a:bodyPr>
          <a:lstStyle/>
          <a:p>
            <a:r>
              <a:rPr lang="en-US" sz="1800" dirty="0"/>
              <a:t>Proportion of missing values for columns with more than 40% in other datasets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pic>
        <p:nvPicPr>
          <p:cNvPr id="7" name="Picture 6">
            <a:extLst>
              <a:ext uri="{FF2B5EF4-FFF2-40B4-BE49-F238E27FC236}">
                <a16:creationId xmlns:a16="http://schemas.microsoft.com/office/drawing/2014/main" id="{F0418BB4-DC10-494D-AA8F-1CD7F9CA13DF}"/>
              </a:ext>
            </a:extLst>
          </p:cNvPr>
          <p:cNvPicPr>
            <a:picLocks noChangeAspect="1"/>
          </p:cNvPicPr>
          <p:nvPr/>
        </p:nvPicPr>
        <p:blipFill rotWithShape="1">
          <a:blip r:embed="rId3"/>
          <a:srcRect l="19720" t="39948" r="44010" b="46461"/>
          <a:stretch/>
        </p:blipFill>
        <p:spPr>
          <a:xfrm>
            <a:off x="1889465" y="944548"/>
            <a:ext cx="5307451" cy="1118709"/>
          </a:xfrm>
          <a:prstGeom prst="rect">
            <a:avLst/>
          </a:prstGeom>
        </p:spPr>
      </p:pic>
      <p:pic>
        <p:nvPicPr>
          <p:cNvPr id="8" name="Picture 7">
            <a:extLst>
              <a:ext uri="{FF2B5EF4-FFF2-40B4-BE49-F238E27FC236}">
                <a16:creationId xmlns:a16="http://schemas.microsoft.com/office/drawing/2014/main" id="{82C10290-8648-4315-8F27-89D0D9F57771}"/>
              </a:ext>
            </a:extLst>
          </p:cNvPr>
          <p:cNvPicPr>
            <a:picLocks noChangeAspect="1"/>
          </p:cNvPicPr>
          <p:nvPr/>
        </p:nvPicPr>
        <p:blipFill rotWithShape="1">
          <a:blip r:embed="rId4"/>
          <a:srcRect l="19602" t="40249" r="39059" b="29844"/>
          <a:stretch/>
        </p:blipFill>
        <p:spPr>
          <a:xfrm>
            <a:off x="1889465" y="1958587"/>
            <a:ext cx="5307451" cy="2159930"/>
          </a:xfrm>
          <a:prstGeom prst="rect">
            <a:avLst/>
          </a:prstGeom>
        </p:spPr>
      </p:pic>
      <p:sp>
        <p:nvSpPr>
          <p:cNvPr id="15" name="Title 1">
            <a:extLst>
              <a:ext uri="{FF2B5EF4-FFF2-40B4-BE49-F238E27FC236}">
                <a16:creationId xmlns:a16="http://schemas.microsoft.com/office/drawing/2014/main" id="{4B6E299D-DE43-4995-8B85-D232A3407E53}"/>
              </a:ext>
            </a:extLst>
          </p:cNvPr>
          <p:cNvSpPr txBox="1">
            <a:spLocks/>
          </p:cNvSpPr>
          <p:nvPr/>
        </p:nvSpPr>
        <p:spPr>
          <a:xfrm>
            <a:off x="217890" y="4007415"/>
            <a:ext cx="8708219" cy="699065"/>
          </a:xfrm>
          <a:prstGeom prst="rect">
            <a:avLst/>
          </a:prstGeom>
        </p:spPr>
        <p:txBody>
          <a:bodyPr vert="horz" lIns="91440" tIns="45720" rIns="91440" bIns="45720" rtlCol="0" anchor="ctr">
            <a:noAutofit/>
          </a:bodyPr>
          <a:lstStyle>
            <a:lvl1pPr algn="l" defTabSz="457200" rtl="0" eaLnBrk="1" latinLnBrk="0" hangingPunct="1">
              <a:spcBef>
                <a:spcPct val="0"/>
              </a:spcBef>
              <a:buNone/>
              <a:defRPr sz="3000" b="1" i="0" kern="100" cap="none" spc="0">
                <a:solidFill>
                  <a:srgbClr val="404041"/>
                </a:solidFill>
                <a:latin typeface="Arial"/>
                <a:ea typeface="+mj-ea"/>
                <a:cs typeface="Arial"/>
              </a:defRPr>
            </a:lvl1pPr>
          </a:lstStyle>
          <a:p>
            <a:r>
              <a:rPr lang="en-US" sz="1200" b="0" i="1" dirty="0"/>
              <a:t>The following datasets did not have such features: </a:t>
            </a:r>
            <a:r>
              <a:rPr lang="en-US" sz="1200" b="0" i="1" dirty="0" err="1">
                <a:solidFill>
                  <a:schemeClr val="tx2">
                    <a:lumMod val="60000"/>
                    <a:lumOff val="40000"/>
                  </a:schemeClr>
                </a:solidFill>
              </a:rPr>
              <a:t>bureau_balance</a:t>
            </a:r>
            <a:r>
              <a:rPr lang="en-US" sz="1200" b="0" i="1" dirty="0"/>
              <a:t>, </a:t>
            </a:r>
            <a:r>
              <a:rPr lang="en-US" sz="1200" b="0" i="1" dirty="0" err="1">
                <a:solidFill>
                  <a:schemeClr val="tx2">
                    <a:lumMod val="60000"/>
                    <a:lumOff val="40000"/>
                  </a:schemeClr>
                </a:solidFill>
              </a:rPr>
              <a:t>credit_card_balance</a:t>
            </a:r>
            <a:r>
              <a:rPr lang="en-US" sz="1200" b="0" i="1" dirty="0"/>
              <a:t>, and </a:t>
            </a:r>
            <a:r>
              <a:rPr lang="en-US" sz="1200" b="0" i="1" dirty="0" err="1">
                <a:solidFill>
                  <a:schemeClr val="tx2">
                    <a:lumMod val="60000"/>
                    <a:lumOff val="40000"/>
                  </a:schemeClr>
                </a:solidFill>
              </a:rPr>
              <a:t>installments_payments</a:t>
            </a:r>
            <a:r>
              <a:rPr lang="en-US" sz="1200" b="0" i="1" dirty="0">
                <a:solidFill>
                  <a:schemeClr val="tx2">
                    <a:lumMod val="60000"/>
                    <a:lumOff val="40000"/>
                  </a:schemeClr>
                </a:solidFill>
              </a:rPr>
              <a:t> </a:t>
            </a:r>
          </a:p>
        </p:txBody>
      </p:sp>
    </p:spTree>
    <p:extLst>
      <p:ext uri="{BB962C8B-B14F-4D97-AF65-F5344CB8AC3E}">
        <p14:creationId xmlns:p14="http://schemas.microsoft.com/office/powerpoint/2010/main" val="2225500761"/>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3951593" cy="2810633"/>
          </a:xfrm>
        </p:spPr>
        <p:txBody>
          <a:bodyPr>
            <a:normAutofit/>
          </a:bodyPr>
          <a:lstStyle/>
          <a:p>
            <a:pPr marL="1260475" lvl="3" indent="-342900">
              <a:lnSpc>
                <a:spcPct val="150000"/>
              </a:lnSpc>
              <a:buFont typeface="Wingdings" panose="05000000000000000000" pitchFamily="2" charset="2"/>
              <a:buChar char="v"/>
            </a:pPr>
            <a:r>
              <a:rPr lang="en-US" dirty="0"/>
              <a:t>Value counts: </a:t>
            </a:r>
            <a:r>
              <a:rPr lang="en-US" sz="1400" dirty="0"/>
              <a:t>24,825 (8%) clients had payment difficulties (out of 307,511 clients).</a:t>
            </a:r>
          </a:p>
          <a:p>
            <a:pPr marL="1260475" lvl="3" indent="-342900">
              <a:lnSpc>
                <a:spcPct val="150000"/>
              </a:lnSpc>
              <a:buFont typeface="Wingdings" panose="05000000000000000000" pitchFamily="2" charset="2"/>
              <a:buChar char="v"/>
            </a:pPr>
            <a:r>
              <a:rPr lang="en-US" sz="1400" dirty="0"/>
              <a:t>Target variable distribution shows that the dataset is highly imbalanced.</a:t>
            </a:r>
          </a:p>
          <a:p>
            <a:pPr marL="1260475" lvl="3" indent="-342900">
              <a:lnSpc>
                <a:spcPct val="150000"/>
              </a:lnSpc>
              <a:buFont typeface="Wingdings" panose="05000000000000000000" pitchFamily="2" charset="2"/>
              <a:buChar char="v"/>
            </a:pPr>
            <a:endParaRPr lang="en-US" dirty="0"/>
          </a:p>
          <a:p>
            <a:pPr marL="1260475" lvl="3" indent="-342900">
              <a:lnSpc>
                <a:spcPct val="150000"/>
              </a:lnSpc>
              <a:buFont typeface="Wingdings" panose="05000000000000000000" pitchFamily="2" charset="2"/>
              <a:buChar char="v"/>
            </a:pPr>
            <a:endParaRPr lang="en-US"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EDA: Target feature</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pic>
        <p:nvPicPr>
          <p:cNvPr id="5" name="Picture 4">
            <a:extLst>
              <a:ext uri="{FF2B5EF4-FFF2-40B4-BE49-F238E27FC236}">
                <a16:creationId xmlns:a16="http://schemas.microsoft.com/office/drawing/2014/main" id="{D5FAAF2B-BDAD-4559-BEF5-661263D18B31}"/>
              </a:ext>
            </a:extLst>
          </p:cNvPr>
          <p:cNvPicPr>
            <a:picLocks noChangeAspect="1"/>
          </p:cNvPicPr>
          <p:nvPr/>
        </p:nvPicPr>
        <p:blipFill rotWithShape="1">
          <a:blip r:embed="rId3"/>
          <a:srcRect l="20407" t="50000" r="54716" b="10099"/>
          <a:stretch/>
        </p:blipFill>
        <p:spPr>
          <a:xfrm>
            <a:off x="4833956" y="1474786"/>
            <a:ext cx="3294783" cy="2972438"/>
          </a:xfrm>
          <a:prstGeom prst="rect">
            <a:avLst/>
          </a:prstGeom>
        </p:spPr>
      </p:pic>
    </p:spTree>
    <p:extLst>
      <p:ext uri="{BB962C8B-B14F-4D97-AF65-F5344CB8AC3E}">
        <p14:creationId xmlns:p14="http://schemas.microsoft.com/office/powerpoint/2010/main" val="2034754073"/>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848576" cy="2810633"/>
          </a:xfrm>
          <a:ln>
            <a:solidFill>
              <a:schemeClr val="tx1"/>
            </a:solidFill>
          </a:ln>
        </p:spPr>
        <p:txBody>
          <a:bodyPr>
            <a:normAutofit/>
          </a:bodyPr>
          <a:lstStyle/>
          <a:p>
            <a:pPr marL="58738" lvl="3" indent="0">
              <a:buNone/>
            </a:pPr>
            <a:r>
              <a:rPr lang="en-US" b="1" dirty="0"/>
              <a:t>Breakdown of application dataset feature datatypes</a:t>
            </a:r>
          </a:p>
          <a:p>
            <a:pPr marL="801688" lvl="6" indent="-285750">
              <a:buFont typeface="Wingdings" panose="05000000000000000000" pitchFamily="2" charset="2"/>
              <a:buChar char="Ø"/>
              <a:tabLst>
                <a:tab pos="1828800" algn="l"/>
              </a:tabLst>
            </a:pPr>
            <a:r>
              <a:rPr lang="en-US" sz="1400" dirty="0"/>
              <a:t>float64    65</a:t>
            </a:r>
          </a:p>
          <a:p>
            <a:pPr marL="801688" lvl="6" indent="-285750">
              <a:buFont typeface="Wingdings" panose="05000000000000000000" pitchFamily="2" charset="2"/>
              <a:buChar char="Ø"/>
              <a:tabLst>
                <a:tab pos="1828800" algn="l"/>
              </a:tabLst>
            </a:pPr>
            <a:r>
              <a:rPr lang="en-US" sz="1400" dirty="0"/>
              <a:t>int64      41</a:t>
            </a:r>
          </a:p>
          <a:p>
            <a:pPr marL="801688" lvl="6" indent="-285750">
              <a:buFont typeface="Wingdings" panose="05000000000000000000" pitchFamily="2" charset="2"/>
              <a:buChar char="Ø"/>
              <a:tabLst>
                <a:tab pos="1828800" algn="l"/>
              </a:tabLst>
            </a:pPr>
            <a:r>
              <a:rPr lang="en-US" sz="1400" dirty="0"/>
              <a:t>object     16</a:t>
            </a:r>
          </a:p>
          <a:p>
            <a:pPr marL="58738" lvl="3" indent="0">
              <a:lnSpc>
                <a:spcPct val="150000"/>
              </a:lnSpc>
              <a:buNone/>
            </a:pPr>
            <a:r>
              <a:rPr lang="en-US" b="1" dirty="0"/>
              <a:t>Categorical features in application dataset </a:t>
            </a:r>
          </a:p>
          <a:p>
            <a:pPr marL="1260475" lvl="3" indent="-342900">
              <a:lnSpc>
                <a:spcPct val="150000"/>
              </a:lnSpc>
              <a:buFont typeface="Wingdings" panose="05000000000000000000" pitchFamily="2" charset="2"/>
              <a:buChar char="v"/>
            </a:pPr>
            <a:endParaRPr lang="en-US" b="1" dirty="0"/>
          </a:p>
          <a:p>
            <a:pPr marL="1374775" lvl="5" indent="0">
              <a:buNone/>
              <a:tabLst>
                <a:tab pos="1828800" algn="l"/>
              </a:tabLst>
            </a:pPr>
            <a:endParaRPr lang="en-US" sz="1400"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92869" y="775863"/>
            <a:ext cx="7365818" cy="699065"/>
          </a:xfrm>
        </p:spPr>
        <p:txBody>
          <a:bodyPr>
            <a:normAutofit/>
          </a:bodyPr>
          <a:lstStyle/>
          <a:p>
            <a:r>
              <a:rPr lang="en-US" dirty="0"/>
              <a:t>EDA: Feature datatypes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sp>
        <p:nvSpPr>
          <p:cNvPr id="4" name="Rectangle 3">
            <a:extLst>
              <a:ext uri="{FF2B5EF4-FFF2-40B4-BE49-F238E27FC236}">
                <a16:creationId xmlns:a16="http://schemas.microsoft.com/office/drawing/2014/main" id="{8B4F3474-FCC7-4901-BD55-97E6DC1FD300}"/>
              </a:ext>
            </a:extLst>
          </p:cNvPr>
          <p:cNvSpPr>
            <a:spLocks noChangeArrowheads="1"/>
          </p:cNvSpPr>
          <p:nvPr/>
        </p:nvSpPr>
        <p:spPr bwMode="auto">
          <a:xfrm>
            <a:off x="202555" y="3299383"/>
            <a:ext cx="8553624" cy="73866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'NAME_CONTRACT_TYPE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'CODE_GENDER</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'FLAG_OWN_CAR</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'FLAG_OWN_REALTY</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'NAME_TYPE_SUITE</a:t>
            </a:r>
            <a:r>
              <a:rPr kumimoji="0" lang="en-US" altLang="en-US" sz="1200" b="0" i="0" u="none" strike="noStrike" cap="none" normalizeH="0" baseline="0" dirty="0">
                <a:ln>
                  <a:noFill/>
                </a:ln>
                <a:solidFill>
                  <a:srgbClr val="000000"/>
                </a:solidFill>
                <a:effectLst/>
                <a:latin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i="0" u="none" strike="noStrike" cap="none" normalizeH="0" baseline="0" dirty="0">
                <a:ln>
                  <a:noFill/>
                </a:ln>
                <a:effectLst/>
                <a:latin typeface="Courier New" panose="02070309020205020404" pitchFamily="49" charset="0"/>
              </a:rPr>
              <a:t>NAME_INCOME_TYPE</a:t>
            </a: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'NAME_EDUCATION_TYPE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NAME_FAMILY_STATUS</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'NAME_HOUSING_TYPE</a:t>
            </a:r>
            <a:r>
              <a:rPr kumimoji="0" lang="en-US" altLang="en-US" sz="1200" b="0" i="0" u="none" strike="noStrike" cap="none" normalizeH="0" baseline="0" dirty="0">
                <a:ln>
                  <a:noFill/>
                </a:ln>
                <a:solidFill>
                  <a:srgbClr val="000000"/>
                </a:solidFill>
                <a:effectLst/>
                <a:latin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OCCUPATION_TYPE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'WEEKDAY_APPR_PROCESS_START</a:t>
            </a: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'ORGANIZATION_TYPE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FONDKAPREMONT_MODE</a:t>
            </a:r>
            <a:r>
              <a:rPr kumimoji="0" lang="en-US" altLang="en-US" sz="1200" b="0" i="0" u="none" strike="noStrike" cap="none" normalizeH="0" baseline="0" dirty="0">
                <a:ln>
                  <a:noFill/>
                </a:ln>
                <a:solidFill>
                  <a:srgbClr val="000000"/>
                </a:solidFill>
                <a:effectLst/>
                <a:latin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i="0" u="none" strike="noStrike" cap="none" normalizeH="0" baseline="0" dirty="0">
                <a:ln>
                  <a:noFill/>
                </a:ln>
                <a:effectLst/>
                <a:latin typeface="Courier New" panose="02070309020205020404" pitchFamily="49" charset="0"/>
              </a:rPr>
              <a:t>HOUSETYPE_MODE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WALLSMATERIAL_MODE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EMERGENCYSTATE_MODE</a:t>
            </a: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20633437"/>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92869" y="187826"/>
            <a:ext cx="8553624" cy="699065"/>
          </a:xfrm>
        </p:spPr>
        <p:txBody>
          <a:bodyPr>
            <a:noAutofit/>
          </a:bodyPr>
          <a:lstStyle/>
          <a:p>
            <a:r>
              <a:rPr lang="en-US" sz="2000"/>
              <a:t>EDA: Countbars for some of the categorical features </a:t>
            </a:r>
            <a:endParaRPr lang="en-US" sz="2000" dirty="0"/>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a:xfrm>
            <a:off x="4833956" y="284947"/>
            <a:ext cx="3700462" cy="252412"/>
          </a:xfrm>
        </p:spPr>
        <p:txBody>
          <a:bodyPr/>
          <a:lstStyle/>
          <a:p>
            <a:r>
              <a:rPr lang="en-US"/>
              <a:t>EDA</a:t>
            </a:r>
            <a:endParaRPr lang="en-US" dirty="0"/>
          </a:p>
        </p:txBody>
      </p:sp>
      <p:pic>
        <p:nvPicPr>
          <p:cNvPr id="5" name="Picture 4">
            <a:extLst>
              <a:ext uri="{FF2B5EF4-FFF2-40B4-BE49-F238E27FC236}">
                <a16:creationId xmlns:a16="http://schemas.microsoft.com/office/drawing/2014/main" id="{497CDCFD-CC50-4E14-B943-439B46F5AC17}"/>
              </a:ext>
            </a:extLst>
          </p:cNvPr>
          <p:cNvPicPr>
            <a:picLocks noChangeAspect="1"/>
          </p:cNvPicPr>
          <p:nvPr/>
        </p:nvPicPr>
        <p:blipFill rotWithShape="1">
          <a:blip r:embed="rId3"/>
          <a:srcRect l="20311" t="23864" r="12670" b="11289"/>
          <a:stretch/>
        </p:blipFill>
        <p:spPr>
          <a:xfrm>
            <a:off x="334538" y="686436"/>
            <a:ext cx="8066048" cy="3900432"/>
          </a:xfrm>
          <a:prstGeom prst="rect">
            <a:avLst/>
          </a:prstGeom>
          <a:ln>
            <a:solidFill>
              <a:schemeClr val="tx1"/>
            </a:solidFill>
          </a:ln>
        </p:spPr>
      </p:pic>
    </p:spTree>
    <p:extLst>
      <p:ext uri="{BB962C8B-B14F-4D97-AF65-F5344CB8AC3E}">
        <p14:creationId xmlns:p14="http://schemas.microsoft.com/office/powerpoint/2010/main" val="1705380515"/>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86980" y="76656"/>
            <a:ext cx="7365818" cy="699065"/>
          </a:xfrm>
        </p:spPr>
        <p:txBody>
          <a:bodyPr>
            <a:normAutofit/>
          </a:bodyPr>
          <a:lstStyle/>
          <a:p>
            <a:r>
              <a:rPr lang="en-US" dirty="0"/>
              <a:t>EDA: Target by features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pic>
        <p:nvPicPr>
          <p:cNvPr id="4" name="Picture 3">
            <a:extLst>
              <a:ext uri="{FF2B5EF4-FFF2-40B4-BE49-F238E27FC236}">
                <a16:creationId xmlns:a16="http://schemas.microsoft.com/office/drawing/2014/main" id="{398B2C35-7E22-4CFD-A5BE-F5B0CC86C2AB}"/>
              </a:ext>
            </a:extLst>
          </p:cNvPr>
          <p:cNvPicPr>
            <a:picLocks noChangeAspect="1"/>
          </p:cNvPicPr>
          <p:nvPr/>
        </p:nvPicPr>
        <p:blipFill rotWithShape="1">
          <a:blip r:embed="rId3"/>
          <a:srcRect l="21442" t="40841" r="52162" b="21521"/>
          <a:stretch/>
        </p:blipFill>
        <p:spPr>
          <a:xfrm>
            <a:off x="86980" y="1165244"/>
            <a:ext cx="4462084" cy="3578805"/>
          </a:xfrm>
          <a:prstGeom prst="rect">
            <a:avLst/>
          </a:prstGeom>
        </p:spPr>
      </p:pic>
      <p:sp>
        <p:nvSpPr>
          <p:cNvPr id="8" name="Rectangle 7">
            <a:extLst>
              <a:ext uri="{FF2B5EF4-FFF2-40B4-BE49-F238E27FC236}">
                <a16:creationId xmlns:a16="http://schemas.microsoft.com/office/drawing/2014/main" id="{D220A925-933D-454B-BFF0-C5F901E32504}"/>
              </a:ext>
            </a:extLst>
          </p:cNvPr>
          <p:cNvSpPr/>
          <p:nvPr/>
        </p:nvSpPr>
        <p:spPr>
          <a:xfrm>
            <a:off x="697543" y="888246"/>
            <a:ext cx="2760692" cy="276999"/>
          </a:xfrm>
          <a:prstGeom prst="rect">
            <a:avLst/>
          </a:prstGeom>
        </p:spPr>
        <p:txBody>
          <a:bodyPr wrap="none">
            <a:spAutoFit/>
          </a:bodyPr>
          <a:lstStyle/>
          <a:p>
            <a:r>
              <a:rPr lang="en-US" sz="1200" dirty="0"/>
              <a:t>Count bar for gender where target==1</a:t>
            </a:r>
          </a:p>
        </p:txBody>
      </p:sp>
      <p:pic>
        <p:nvPicPr>
          <p:cNvPr id="9" name="Picture 8">
            <a:extLst>
              <a:ext uri="{FF2B5EF4-FFF2-40B4-BE49-F238E27FC236}">
                <a16:creationId xmlns:a16="http://schemas.microsoft.com/office/drawing/2014/main" id="{5E78C51F-AE48-4F0B-BA3C-9F99C363A042}"/>
              </a:ext>
            </a:extLst>
          </p:cNvPr>
          <p:cNvPicPr>
            <a:picLocks noChangeAspect="1"/>
          </p:cNvPicPr>
          <p:nvPr/>
        </p:nvPicPr>
        <p:blipFill rotWithShape="1">
          <a:blip r:embed="rId4"/>
          <a:srcRect l="22033" t="28673" r="35854" b="13514"/>
          <a:stretch/>
        </p:blipFill>
        <p:spPr>
          <a:xfrm>
            <a:off x="4421546" y="1207440"/>
            <a:ext cx="4525281" cy="3494411"/>
          </a:xfrm>
          <a:prstGeom prst="rect">
            <a:avLst/>
          </a:prstGeom>
        </p:spPr>
      </p:pic>
      <p:sp>
        <p:nvSpPr>
          <p:cNvPr id="15" name="Rectangle 14">
            <a:extLst>
              <a:ext uri="{FF2B5EF4-FFF2-40B4-BE49-F238E27FC236}">
                <a16:creationId xmlns:a16="http://schemas.microsoft.com/office/drawing/2014/main" id="{CAA44818-807B-412B-AF45-6F54EF32D866}"/>
              </a:ext>
            </a:extLst>
          </p:cNvPr>
          <p:cNvSpPr/>
          <p:nvPr/>
        </p:nvSpPr>
        <p:spPr>
          <a:xfrm>
            <a:off x="5394762" y="802984"/>
            <a:ext cx="2578847" cy="307777"/>
          </a:xfrm>
          <a:prstGeom prst="rect">
            <a:avLst/>
          </a:prstGeom>
        </p:spPr>
        <p:txBody>
          <a:bodyPr wrap="none">
            <a:spAutoFit/>
          </a:bodyPr>
          <a:lstStyle/>
          <a:p>
            <a:r>
              <a:rPr lang="en-US" sz="1400" dirty="0"/>
              <a:t>Age box plots by Target status</a:t>
            </a:r>
          </a:p>
        </p:txBody>
      </p:sp>
    </p:spTree>
    <p:extLst>
      <p:ext uri="{BB962C8B-B14F-4D97-AF65-F5344CB8AC3E}">
        <p14:creationId xmlns:p14="http://schemas.microsoft.com/office/powerpoint/2010/main" val="1134845912"/>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1178" y="1742075"/>
            <a:ext cx="3010748" cy="2810633"/>
          </a:xfrm>
        </p:spPr>
        <p:txBody>
          <a:bodyPr>
            <a:normAutofit/>
          </a:bodyPr>
          <a:lstStyle/>
          <a:p>
            <a:pPr marL="457200" lvl="1" indent="0">
              <a:buNone/>
            </a:pPr>
            <a:r>
              <a:rPr lang="en-US" dirty="0"/>
              <a:t>Features that are highly correlated with the target.</a:t>
            </a:r>
          </a:p>
          <a:p>
            <a:pPr marL="457200" lvl="1" indent="0">
              <a:buNone/>
            </a:pPr>
            <a:r>
              <a:rPr lang="en-US" b="1" dirty="0"/>
              <a:t>EXT_SOURCE_1</a:t>
            </a:r>
            <a:r>
              <a:rPr lang="en-US" dirty="0"/>
              <a:t>,</a:t>
            </a:r>
            <a:r>
              <a:rPr lang="en-US" b="1" dirty="0"/>
              <a:t> EXT_SOURCE_2</a:t>
            </a:r>
            <a:r>
              <a:rPr lang="en-US" dirty="0"/>
              <a:t>, and </a:t>
            </a:r>
            <a:r>
              <a:rPr lang="en-US" b="1" dirty="0"/>
              <a:t>EXT_SOURCE_3 </a:t>
            </a:r>
            <a:r>
              <a:rPr lang="en-US" dirty="0"/>
              <a:t>are highly and negatively correlated with the target.  </a:t>
            </a:r>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Correlation heatmap</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Basic Model</a:t>
            </a:r>
          </a:p>
        </p:txBody>
      </p:sp>
      <p:pic>
        <p:nvPicPr>
          <p:cNvPr id="2" name="Picture 1">
            <a:extLst>
              <a:ext uri="{FF2B5EF4-FFF2-40B4-BE49-F238E27FC236}">
                <a16:creationId xmlns:a16="http://schemas.microsoft.com/office/drawing/2014/main" id="{B238FD13-49ED-4738-AAA6-2E0CF3097500}"/>
              </a:ext>
            </a:extLst>
          </p:cNvPr>
          <p:cNvPicPr>
            <a:picLocks noChangeAspect="1"/>
          </p:cNvPicPr>
          <p:nvPr/>
        </p:nvPicPr>
        <p:blipFill rotWithShape="1">
          <a:blip r:embed="rId3"/>
          <a:srcRect l="18537" t="54634" r="50000" b="18193"/>
          <a:stretch/>
        </p:blipFill>
        <p:spPr>
          <a:xfrm>
            <a:off x="3203919" y="1742075"/>
            <a:ext cx="5687122" cy="2152303"/>
          </a:xfrm>
          <a:prstGeom prst="rect">
            <a:avLst/>
          </a:prstGeom>
          <a:ln>
            <a:solidFill>
              <a:schemeClr val="tx1"/>
            </a:solidFill>
          </a:ln>
        </p:spPr>
      </p:pic>
    </p:spTree>
    <p:extLst>
      <p:ext uri="{BB962C8B-B14F-4D97-AF65-F5344CB8AC3E}">
        <p14:creationId xmlns:p14="http://schemas.microsoft.com/office/powerpoint/2010/main" val="1084567003"/>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188807" y="853503"/>
            <a:ext cx="8365644" cy="380305"/>
          </a:xfrm>
        </p:spPr>
        <p:txBody>
          <a:bodyPr>
            <a:noAutofit/>
          </a:bodyPr>
          <a:lstStyle/>
          <a:p>
            <a:r>
              <a:rPr lang="en-US" sz="1400" dirty="0"/>
              <a:t>EDA:  Density Plot for External Sources by target status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pic>
        <p:nvPicPr>
          <p:cNvPr id="3" name="Picture 2">
            <a:extLst>
              <a:ext uri="{FF2B5EF4-FFF2-40B4-BE49-F238E27FC236}">
                <a16:creationId xmlns:a16="http://schemas.microsoft.com/office/drawing/2014/main" id="{5CC33B18-3A3A-43AD-858C-2200D2B90065}"/>
              </a:ext>
            </a:extLst>
          </p:cNvPr>
          <p:cNvPicPr>
            <a:picLocks noChangeAspect="1"/>
          </p:cNvPicPr>
          <p:nvPr/>
        </p:nvPicPr>
        <p:blipFill rotWithShape="1">
          <a:blip r:embed="rId3"/>
          <a:srcRect l="22703" t="52351" r="30841" b="13833"/>
          <a:stretch/>
        </p:blipFill>
        <p:spPr>
          <a:xfrm>
            <a:off x="4732046" y="2833826"/>
            <a:ext cx="4278831" cy="1856392"/>
          </a:xfrm>
          <a:prstGeom prst="rect">
            <a:avLst/>
          </a:prstGeom>
        </p:spPr>
      </p:pic>
      <p:pic>
        <p:nvPicPr>
          <p:cNvPr id="5" name="Picture 4">
            <a:extLst>
              <a:ext uri="{FF2B5EF4-FFF2-40B4-BE49-F238E27FC236}">
                <a16:creationId xmlns:a16="http://schemas.microsoft.com/office/drawing/2014/main" id="{DB3A4484-F00F-4CF3-86FD-EFEBDED5ED71}"/>
              </a:ext>
            </a:extLst>
          </p:cNvPr>
          <p:cNvPicPr>
            <a:picLocks noChangeAspect="1"/>
          </p:cNvPicPr>
          <p:nvPr/>
        </p:nvPicPr>
        <p:blipFill rotWithShape="1">
          <a:blip r:embed="rId4"/>
          <a:srcRect l="22764" t="49128" r="30886" b="19119"/>
          <a:stretch/>
        </p:blipFill>
        <p:spPr>
          <a:xfrm>
            <a:off x="4732045" y="1202690"/>
            <a:ext cx="4278831" cy="1668927"/>
          </a:xfrm>
          <a:prstGeom prst="rect">
            <a:avLst/>
          </a:prstGeom>
        </p:spPr>
      </p:pic>
      <p:pic>
        <p:nvPicPr>
          <p:cNvPr id="6" name="Picture 5">
            <a:extLst>
              <a:ext uri="{FF2B5EF4-FFF2-40B4-BE49-F238E27FC236}">
                <a16:creationId xmlns:a16="http://schemas.microsoft.com/office/drawing/2014/main" id="{C74501E4-190E-49E6-8DA6-159501595813}"/>
              </a:ext>
            </a:extLst>
          </p:cNvPr>
          <p:cNvPicPr>
            <a:picLocks noChangeAspect="1"/>
          </p:cNvPicPr>
          <p:nvPr/>
        </p:nvPicPr>
        <p:blipFill rotWithShape="1">
          <a:blip r:embed="rId5"/>
          <a:srcRect l="21875" t="41507" r="29189" b="25996"/>
          <a:stretch/>
        </p:blipFill>
        <p:spPr>
          <a:xfrm>
            <a:off x="344107" y="2937494"/>
            <a:ext cx="4489849" cy="1677177"/>
          </a:xfrm>
          <a:prstGeom prst="rect">
            <a:avLst/>
          </a:prstGeom>
        </p:spPr>
      </p:pic>
      <p:sp>
        <p:nvSpPr>
          <p:cNvPr id="10" name="Content Placeholder 3">
            <a:extLst>
              <a:ext uri="{FF2B5EF4-FFF2-40B4-BE49-F238E27FC236}">
                <a16:creationId xmlns:a16="http://schemas.microsoft.com/office/drawing/2014/main" id="{21B0F205-2224-4002-9ECE-E70E0706E7F2}"/>
              </a:ext>
            </a:extLst>
          </p:cNvPr>
          <p:cNvSpPr>
            <a:spLocks noGrp="1"/>
          </p:cNvSpPr>
          <p:nvPr>
            <p:ph idx="1"/>
          </p:nvPr>
        </p:nvSpPr>
        <p:spPr>
          <a:xfrm>
            <a:off x="133123" y="1392606"/>
            <a:ext cx="3545579" cy="1677177"/>
          </a:xfrm>
        </p:spPr>
        <p:txBody>
          <a:bodyPr>
            <a:normAutofit/>
          </a:bodyPr>
          <a:lstStyle/>
          <a:p>
            <a:pPr marL="457200" lvl="1" indent="0">
              <a:buNone/>
            </a:pPr>
            <a:r>
              <a:rPr lang="en-US" b="1" dirty="0"/>
              <a:t>EXT_SOURCE_1</a:t>
            </a:r>
            <a:r>
              <a:rPr lang="en-US" dirty="0"/>
              <a:t>,</a:t>
            </a:r>
            <a:r>
              <a:rPr lang="en-US" b="1" dirty="0"/>
              <a:t> EXT_SOURCE_2</a:t>
            </a:r>
            <a:r>
              <a:rPr lang="en-US" dirty="0"/>
              <a:t>, and </a:t>
            </a:r>
            <a:r>
              <a:rPr lang="en-US" b="1" dirty="0"/>
              <a:t>EXT_SOURCE_3 </a:t>
            </a:r>
            <a:r>
              <a:rPr lang="en-US" dirty="0"/>
              <a:t>are highly and negatively correlated with the target.  </a:t>
            </a:r>
          </a:p>
        </p:txBody>
      </p:sp>
    </p:spTree>
    <p:extLst>
      <p:ext uri="{BB962C8B-B14F-4D97-AF65-F5344CB8AC3E}">
        <p14:creationId xmlns:p14="http://schemas.microsoft.com/office/powerpoint/2010/main" val="4110216290"/>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43309" y="16475"/>
            <a:ext cx="8365644" cy="380305"/>
          </a:xfrm>
        </p:spPr>
        <p:txBody>
          <a:bodyPr>
            <a:noAutofit/>
          </a:bodyPr>
          <a:lstStyle/>
          <a:p>
            <a:r>
              <a:rPr lang="en-US" sz="1400" dirty="0"/>
              <a:t>EDA:  Input variables Correlation Test</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pic>
        <p:nvPicPr>
          <p:cNvPr id="2" name="Picture 1">
            <a:extLst>
              <a:ext uri="{FF2B5EF4-FFF2-40B4-BE49-F238E27FC236}">
                <a16:creationId xmlns:a16="http://schemas.microsoft.com/office/drawing/2014/main" id="{7AB2459E-EA15-4323-9A4A-092FD48C62B5}"/>
              </a:ext>
            </a:extLst>
          </p:cNvPr>
          <p:cNvPicPr>
            <a:picLocks noChangeAspect="1"/>
          </p:cNvPicPr>
          <p:nvPr/>
        </p:nvPicPr>
        <p:blipFill rotWithShape="1">
          <a:blip r:embed="rId3"/>
          <a:srcRect l="21802" t="52532" r="47135" b="14315"/>
          <a:stretch/>
        </p:blipFill>
        <p:spPr>
          <a:xfrm>
            <a:off x="1493082" y="411153"/>
            <a:ext cx="5518596" cy="3313088"/>
          </a:xfrm>
          <a:prstGeom prst="rect">
            <a:avLst/>
          </a:prstGeom>
        </p:spPr>
      </p:pic>
      <p:sp>
        <p:nvSpPr>
          <p:cNvPr id="3" name="Rectangle 2">
            <a:extLst>
              <a:ext uri="{FF2B5EF4-FFF2-40B4-BE49-F238E27FC236}">
                <a16:creationId xmlns:a16="http://schemas.microsoft.com/office/drawing/2014/main" id="{B2281E56-E469-4853-8CDE-83AE0719EDF2}"/>
              </a:ext>
            </a:extLst>
          </p:cNvPr>
          <p:cNvSpPr/>
          <p:nvPr/>
        </p:nvSpPr>
        <p:spPr>
          <a:xfrm>
            <a:off x="186998" y="3632647"/>
            <a:ext cx="8770004" cy="923330"/>
          </a:xfrm>
          <a:prstGeom prst="rect">
            <a:avLst/>
          </a:prstGeom>
        </p:spPr>
        <p:txBody>
          <a:bodyPr wrap="square">
            <a:spAutoFit/>
          </a:bodyPr>
          <a:lstStyle/>
          <a:p>
            <a:r>
              <a:rPr lang="en-US" dirty="0"/>
              <a:t>From the above plot, the variables AMT_ANUITY and AMT_CREDIT seem to be positively correlated. One of features can be excluded from the final list of input features</a:t>
            </a:r>
          </a:p>
        </p:txBody>
      </p:sp>
    </p:spTree>
    <p:extLst>
      <p:ext uri="{BB962C8B-B14F-4D97-AF65-F5344CB8AC3E}">
        <p14:creationId xmlns:p14="http://schemas.microsoft.com/office/powerpoint/2010/main" val="4000009076"/>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878136" cy="2810633"/>
          </a:xfrm>
        </p:spPr>
        <p:txBody>
          <a:bodyPr>
            <a:normAutofit fontScale="92500" lnSpcReduction="10000"/>
          </a:bodyPr>
          <a:lstStyle/>
          <a:p>
            <a:pPr marL="1260475" lvl="3" indent="-342900">
              <a:lnSpc>
                <a:spcPct val="150000"/>
              </a:lnSpc>
              <a:buFont typeface="Wingdings" panose="05000000000000000000" pitchFamily="2" charset="2"/>
              <a:buChar char="v"/>
            </a:pPr>
            <a:r>
              <a:rPr lang="en-US" sz="1400" dirty="0"/>
              <a:t>There are many missing values for some important features. This requires a sophisticated imputation procedure. Further, for many variables, the values seem to largely differ based on TARGET status. </a:t>
            </a:r>
          </a:p>
          <a:p>
            <a:pPr marL="1260475" lvl="3" indent="-342900">
              <a:lnSpc>
                <a:spcPct val="150000"/>
              </a:lnSpc>
              <a:buFont typeface="Wingdings" panose="05000000000000000000" pitchFamily="2" charset="2"/>
              <a:buChar char="v"/>
            </a:pPr>
            <a:r>
              <a:rPr lang="en-US" sz="1400" dirty="0"/>
              <a:t>Those with loan repayment difficulties (Target=1) are mostly female (57%), compare to (42% male).  </a:t>
            </a:r>
          </a:p>
          <a:p>
            <a:pPr marL="1260475" lvl="3" indent="-342900">
              <a:lnSpc>
                <a:spcPct val="150000"/>
              </a:lnSpc>
              <a:buFont typeface="Wingdings" panose="05000000000000000000" pitchFamily="2" charset="2"/>
              <a:buChar char="v"/>
            </a:pPr>
            <a:r>
              <a:rPr lang="en-US" sz="1400" dirty="0"/>
              <a:t>Older clients tend to repay the loans more frequently compared to younger clients</a:t>
            </a:r>
          </a:p>
          <a:p>
            <a:pPr marL="1260475" lvl="3" indent="-342900">
              <a:lnSpc>
                <a:spcPct val="150000"/>
              </a:lnSpc>
              <a:buFont typeface="Wingdings" panose="05000000000000000000" pitchFamily="2" charset="2"/>
              <a:buChar char="v"/>
            </a:pPr>
            <a:r>
              <a:rPr lang="en-US" sz="1400" dirty="0"/>
              <a:t>EXT_SOURCE_1 and EXT_SOURCE_3 show less score related higher failure in repaying loans. EXT_SOURCE_2 does not show obvious difference but it agrees with lower score pointing to high failure rate.</a:t>
            </a:r>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EDA results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sp>
        <p:nvSpPr>
          <p:cNvPr id="2" name="TextBox 1">
            <a:extLst>
              <a:ext uri="{FF2B5EF4-FFF2-40B4-BE49-F238E27FC236}">
                <a16:creationId xmlns:a16="http://schemas.microsoft.com/office/drawing/2014/main" id="{CC70D693-56CB-443A-9758-CF4F2B622701}"/>
              </a:ext>
            </a:extLst>
          </p:cNvPr>
          <p:cNvSpPr txBox="1"/>
          <p:nvPr/>
        </p:nvSpPr>
        <p:spPr>
          <a:xfrm>
            <a:off x="774357" y="4209535"/>
            <a:ext cx="5474576" cy="261610"/>
          </a:xfrm>
          <a:prstGeom prst="rect">
            <a:avLst/>
          </a:prstGeom>
          <a:noFill/>
        </p:spPr>
        <p:txBody>
          <a:bodyPr wrap="none" rtlCol="0">
            <a:spAutoFit/>
          </a:bodyPr>
          <a:lstStyle/>
          <a:p>
            <a:r>
              <a:rPr lang="en-US" sz="1100" i="1" dirty="0"/>
              <a:t>More details about EDA for other features and datasets are included in the notebook.</a:t>
            </a:r>
          </a:p>
        </p:txBody>
      </p:sp>
    </p:spTree>
    <p:extLst>
      <p:ext uri="{BB962C8B-B14F-4D97-AF65-F5344CB8AC3E}">
        <p14:creationId xmlns:p14="http://schemas.microsoft.com/office/powerpoint/2010/main" val="37795890"/>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Text Placeholder 2"/>
          <p:cNvSpPr>
            <a:spLocks noGrp="1"/>
          </p:cNvSpPr>
          <p:nvPr>
            <p:ph type="body" sz="quarter" idx="10"/>
          </p:nvPr>
        </p:nvSpPr>
        <p:spPr/>
        <p:txBody>
          <a:bodyPr/>
          <a:lstStyle/>
          <a:p>
            <a:r>
              <a:rPr lang="en-US" dirty="0"/>
              <a:t>SECTION 1</a:t>
            </a:r>
          </a:p>
        </p:txBody>
      </p:sp>
    </p:spTree>
    <p:extLst>
      <p:ext uri="{BB962C8B-B14F-4D97-AF65-F5344CB8AC3E}">
        <p14:creationId xmlns:p14="http://schemas.microsoft.com/office/powerpoint/2010/main" val="1765791146"/>
      </p:ext>
    </p:extLst>
  </p:cSld>
  <p:clrMapOvr>
    <a:masterClrMapping/>
  </p:clrMapOvr>
  <mc:AlternateContent xmlns:mc="http://schemas.openxmlformats.org/markup-compatibility/2006" xmlns:p14="http://schemas.microsoft.com/office/powerpoint/2010/main">
    <mc:Choice Requires="p14">
      <p:transition spd="slow" p14:dur="2000" advTm="944"/>
    </mc:Choice>
    <mc:Fallback xmlns="">
      <p:transition spd="slow" advTm="94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Imputation and PCA</a:t>
            </a:r>
          </a:p>
        </p:txBody>
      </p:sp>
      <p:sp>
        <p:nvSpPr>
          <p:cNvPr id="3" name="Text Placeholder 2"/>
          <p:cNvSpPr>
            <a:spLocks noGrp="1"/>
          </p:cNvSpPr>
          <p:nvPr>
            <p:ph type="body" sz="quarter" idx="10"/>
          </p:nvPr>
        </p:nvSpPr>
        <p:spPr/>
        <p:txBody>
          <a:bodyPr/>
          <a:lstStyle/>
          <a:p>
            <a:r>
              <a:rPr lang="en-US" dirty="0"/>
              <a:t>SECTION 4</a:t>
            </a:r>
          </a:p>
        </p:txBody>
      </p:sp>
    </p:spTree>
    <p:extLst>
      <p:ext uri="{BB962C8B-B14F-4D97-AF65-F5344CB8AC3E}">
        <p14:creationId xmlns:p14="http://schemas.microsoft.com/office/powerpoint/2010/main" val="3585817061"/>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518160" y="1474786"/>
            <a:ext cx="8332946" cy="2810633"/>
          </a:xfrm>
        </p:spPr>
        <p:txBody>
          <a:bodyPr>
            <a:normAutofit fontScale="85000" lnSpcReduction="20000"/>
          </a:bodyPr>
          <a:lstStyle/>
          <a:p>
            <a:pPr>
              <a:buFont typeface="Wingdings" panose="05000000000000000000" pitchFamily="2" charset="2"/>
              <a:buChar char="v"/>
            </a:pPr>
            <a:r>
              <a:rPr lang="en-US" dirty="0"/>
              <a:t>Four imputation strategies:</a:t>
            </a:r>
          </a:p>
          <a:p>
            <a:pPr marL="857250" lvl="1" indent="-342900">
              <a:buFont typeface="+mj-lt"/>
              <a:buAutoNum type="arabicPeriod"/>
            </a:pPr>
            <a:r>
              <a:rPr lang="en-US" dirty="0"/>
              <a:t>SimpleImputer (strategy='mean’) for </a:t>
            </a:r>
            <a:r>
              <a:rPr lang="en-US" b="1" dirty="0"/>
              <a:t>numeric features</a:t>
            </a:r>
          </a:p>
          <a:p>
            <a:pPr marL="857250" lvl="1" indent="-342900">
              <a:buFont typeface="+mj-lt"/>
              <a:buAutoNum type="arabicPeriod"/>
            </a:pPr>
            <a:r>
              <a:rPr lang="en-US" dirty="0"/>
              <a:t>SimpleImputer (strategy=‘median’) for </a:t>
            </a:r>
            <a:r>
              <a:rPr lang="en-US" b="1" dirty="0"/>
              <a:t>numeric features which have high number of outliers.</a:t>
            </a:r>
          </a:p>
          <a:p>
            <a:pPr marL="857250" lvl="1" indent="-342900">
              <a:buFont typeface="+mj-lt"/>
              <a:buAutoNum type="arabicPeriod"/>
            </a:pPr>
            <a:r>
              <a:rPr lang="en-US" dirty="0" err="1"/>
              <a:t>SimpleImputer</a:t>
            </a:r>
            <a:r>
              <a:rPr lang="en-US" dirty="0"/>
              <a:t> (strategy='</a:t>
            </a:r>
            <a:r>
              <a:rPr lang="en-US" dirty="0" err="1"/>
              <a:t>most_frequent</a:t>
            </a:r>
            <a:r>
              <a:rPr lang="en-US" dirty="0"/>
              <a:t>’) for </a:t>
            </a:r>
            <a:r>
              <a:rPr lang="en-US" b="1" dirty="0"/>
              <a:t>categorical features</a:t>
            </a:r>
          </a:p>
          <a:p>
            <a:pPr marL="857250" lvl="1" indent="-342900">
              <a:buFont typeface="+mj-lt"/>
              <a:buAutoNum type="arabicPeriod"/>
            </a:pPr>
            <a:r>
              <a:rPr lang="en-US" dirty="0" err="1"/>
              <a:t>IterativeImputer</a:t>
            </a:r>
            <a:r>
              <a:rPr lang="en-US" dirty="0"/>
              <a:t> (estimator=</a:t>
            </a:r>
            <a:r>
              <a:rPr lang="en-US" dirty="0" err="1"/>
              <a:t>BayesianRidge</a:t>
            </a:r>
            <a:r>
              <a:rPr lang="en-US" dirty="0"/>
              <a:t>()) for variables highly correlated with the outcome</a:t>
            </a:r>
          </a:p>
          <a:p>
            <a:pPr marL="514350" lvl="1" indent="0">
              <a:buNone/>
            </a:pPr>
            <a:r>
              <a:rPr lang="en-US" sz="1200" i="1" dirty="0"/>
              <a:t>*Please refer to notebook for further explanation. </a:t>
            </a:r>
          </a:p>
          <a:p>
            <a:pPr lvl="1">
              <a:buFont typeface="Wingdings" panose="05000000000000000000" pitchFamily="2" charset="2"/>
              <a:buChar char="v"/>
            </a:pPr>
            <a:endParaRPr lang="en-US"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Imputation</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Imputation</a:t>
            </a:r>
          </a:p>
        </p:txBody>
      </p:sp>
    </p:spTree>
    <p:extLst>
      <p:ext uri="{BB962C8B-B14F-4D97-AF65-F5344CB8AC3E}">
        <p14:creationId xmlns:p14="http://schemas.microsoft.com/office/powerpoint/2010/main" val="2053369580"/>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a:extLst>
              <a:ext uri="{FF2B5EF4-FFF2-40B4-BE49-F238E27FC236}">
                <a16:creationId xmlns:a16="http://schemas.microsoft.com/office/drawing/2014/main" id="{47050CAD-5308-46FE-A0BD-C99EE33CFDFF}"/>
              </a:ext>
            </a:extLst>
          </p:cNvPr>
          <p:cNvPicPr>
            <a:picLocks noGrp="1" noChangeAspect="1"/>
          </p:cNvPicPr>
          <p:nvPr>
            <p:ph idx="1"/>
          </p:nvPr>
        </p:nvPicPr>
        <p:blipFill rotWithShape="1">
          <a:blip r:embed="rId3"/>
          <a:srcRect l="17994" t="41108" r="14695" b="19205"/>
          <a:stretch/>
        </p:blipFill>
        <p:spPr>
          <a:xfrm>
            <a:off x="92577" y="1474786"/>
            <a:ext cx="8722811" cy="2892993"/>
          </a:xfrm>
          <a:prstGeom prst="rect">
            <a:avLst/>
          </a:prstGeom>
        </p:spPr>
      </p:pic>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PCA</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PCA</a:t>
            </a:r>
          </a:p>
        </p:txBody>
      </p:sp>
      <p:sp>
        <p:nvSpPr>
          <p:cNvPr id="3" name="TextBox 2">
            <a:extLst>
              <a:ext uri="{FF2B5EF4-FFF2-40B4-BE49-F238E27FC236}">
                <a16:creationId xmlns:a16="http://schemas.microsoft.com/office/drawing/2014/main" id="{37D9A379-4AF7-4B48-834B-6D9BE52A3533}"/>
              </a:ext>
            </a:extLst>
          </p:cNvPr>
          <p:cNvSpPr txBox="1"/>
          <p:nvPr/>
        </p:nvSpPr>
        <p:spPr>
          <a:xfrm>
            <a:off x="1527507" y="1143675"/>
            <a:ext cx="2056973" cy="369332"/>
          </a:xfrm>
          <a:prstGeom prst="rect">
            <a:avLst/>
          </a:prstGeom>
          <a:noFill/>
        </p:spPr>
        <p:txBody>
          <a:bodyPr wrap="none" rtlCol="0">
            <a:spAutoFit/>
          </a:bodyPr>
          <a:lstStyle/>
          <a:p>
            <a:r>
              <a:rPr lang="en-US" dirty="0"/>
              <a:t>Screen Plot (PVE)</a:t>
            </a:r>
          </a:p>
        </p:txBody>
      </p:sp>
      <p:sp>
        <p:nvSpPr>
          <p:cNvPr id="7" name="TextBox 6">
            <a:extLst>
              <a:ext uri="{FF2B5EF4-FFF2-40B4-BE49-F238E27FC236}">
                <a16:creationId xmlns:a16="http://schemas.microsoft.com/office/drawing/2014/main" id="{92E5A6D4-7A14-4A79-85AC-ADA224963FD7}"/>
              </a:ext>
            </a:extLst>
          </p:cNvPr>
          <p:cNvSpPr txBox="1"/>
          <p:nvPr/>
        </p:nvSpPr>
        <p:spPr>
          <a:xfrm>
            <a:off x="5751880" y="1143675"/>
            <a:ext cx="1864613" cy="369332"/>
          </a:xfrm>
          <a:prstGeom prst="rect">
            <a:avLst/>
          </a:prstGeom>
          <a:noFill/>
        </p:spPr>
        <p:txBody>
          <a:bodyPr wrap="none" rtlCol="0">
            <a:spAutoFit/>
          </a:bodyPr>
          <a:lstStyle/>
          <a:p>
            <a:r>
              <a:rPr lang="en-US" dirty="0"/>
              <a:t>Cumulative PVE</a:t>
            </a:r>
          </a:p>
        </p:txBody>
      </p:sp>
    </p:spTree>
    <p:extLst>
      <p:ext uri="{BB962C8B-B14F-4D97-AF65-F5344CB8AC3E}">
        <p14:creationId xmlns:p14="http://schemas.microsoft.com/office/powerpoint/2010/main" val="4097551214"/>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Engineering</a:t>
            </a:r>
          </a:p>
        </p:txBody>
      </p:sp>
      <p:sp>
        <p:nvSpPr>
          <p:cNvPr id="3" name="Text Placeholder 2"/>
          <p:cNvSpPr>
            <a:spLocks noGrp="1"/>
          </p:cNvSpPr>
          <p:nvPr>
            <p:ph type="body" sz="quarter" idx="10"/>
          </p:nvPr>
        </p:nvSpPr>
        <p:spPr/>
        <p:txBody>
          <a:bodyPr/>
          <a:lstStyle/>
          <a:p>
            <a:r>
              <a:rPr lang="en-US" dirty="0"/>
              <a:t>SECTION 5</a:t>
            </a:r>
          </a:p>
        </p:txBody>
      </p:sp>
    </p:spTree>
    <p:extLst>
      <p:ext uri="{BB962C8B-B14F-4D97-AF65-F5344CB8AC3E}">
        <p14:creationId xmlns:p14="http://schemas.microsoft.com/office/powerpoint/2010/main" val="3669761505"/>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7" y="553664"/>
            <a:ext cx="8004391" cy="699065"/>
          </a:xfrm>
        </p:spPr>
        <p:txBody>
          <a:bodyPr>
            <a:normAutofit/>
          </a:bodyPr>
          <a:lstStyle/>
          <a:p>
            <a:r>
              <a:rPr lang="en-US" sz="2400" dirty="0"/>
              <a:t>Feature Engineering – Primary table</a:t>
            </a:r>
          </a:p>
        </p:txBody>
      </p:sp>
      <p:sp>
        <p:nvSpPr>
          <p:cNvPr id="3" name="Text Placeholder 2"/>
          <p:cNvSpPr>
            <a:spLocks noGrp="1"/>
          </p:cNvSpPr>
          <p:nvPr>
            <p:ph type="body" sz="quarter" idx="10"/>
          </p:nvPr>
        </p:nvSpPr>
        <p:spPr/>
        <p:txBody>
          <a:bodyPr/>
          <a:lstStyle/>
          <a:p>
            <a:r>
              <a:rPr lang="en-US" dirty="0"/>
              <a:t>Feature Engineering</a:t>
            </a:r>
          </a:p>
        </p:txBody>
      </p:sp>
      <p:sp>
        <p:nvSpPr>
          <p:cNvPr id="4" name="Content Placeholder 3"/>
          <p:cNvSpPr>
            <a:spLocks noGrp="1"/>
          </p:cNvSpPr>
          <p:nvPr>
            <p:ph idx="1"/>
          </p:nvPr>
        </p:nvSpPr>
        <p:spPr>
          <a:xfrm>
            <a:off x="518824" y="1238463"/>
            <a:ext cx="4901315" cy="3351373"/>
          </a:xfrm>
        </p:spPr>
        <p:txBody>
          <a:bodyPr>
            <a:noAutofit/>
          </a:bodyPr>
          <a:lstStyle/>
          <a:p>
            <a:pPr>
              <a:lnSpc>
                <a:spcPct val="120000"/>
              </a:lnSpc>
              <a:spcBef>
                <a:spcPts val="1200"/>
              </a:spcBef>
            </a:pPr>
            <a:r>
              <a:rPr lang="en-US" sz="1050" dirty="0"/>
              <a:t>Percentage of the loan annuity relative to a client's income using AMT_ANNUITY and AMT_INCOME_TOTAL</a:t>
            </a:r>
          </a:p>
          <a:p>
            <a:pPr>
              <a:lnSpc>
                <a:spcPct val="120000"/>
              </a:lnSpc>
            </a:pPr>
            <a:r>
              <a:rPr lang="en-US" sz="1050" dirty="0"/>
              <a:t>Length of the payment in years using AMT_ANNUITY and AMT_INCOME_TOTAL</a:t>
            </a:r>
          </a:p>
          <a:p>
            <a:pPr>
              <a:lnSpc>
                <a:spcPct val="120000"/>
              </a:lnSpc>
            </a:pPr>
            <a:r>
              <a:rPr lang="en-US" sz="1050" dirty="0"/>
              <a:t>Percentage of the days employed relative to the client's age (after imputing anomalous values in 'DAYS_EMPLOYED’)</a:t>
            </a:r>
          </a:p>
          <a:p>
            <a:pPr>
              <a:lnSpc>
                <a:spcPct val="120000"/>
              </a:lnSpc>
            </a:pPr>
            <a:r>
              <a:rPr lang="en-US" sz="1050" dirty="0"/>
              <a:t>Percentage of the goods price relative to the loan credit amount using AMT_GOODS_PRICE and AMT_CREDIT</a:t>
            </a:r>
          </a:p>
          <a:p>
            <a:r>
              <a:rPr lang="en-US" sz="1050" dirty="0"/>
              <a:t>Income per family member based on CNT_FAM_MEMBERS.</a:t>
            </a:r>
          </a:p>
          <a:p>
            <a:r>
              <a:rPr lang="en-US" sz="1050" dirty="0"/>
              <a:t>Total number of enquiries to Credit Bureau by adding individual counts from day, week, month and year.</a:t>
            </a:r>
          </a:p>
        </p:txBody>
      </p:sp>
      <p:pic>
        <p:nvPicPr>
          <p:cNvPr id="7" name="Picture 6">
            <a:extLst>
              <a:ext uri="{FF2B5EF4-FFF2-40B4-BE49-F238E27FC236}">
                <a16:creationId xmlns:a16="http://schemas.microsoft.com/office/drawing/2014/main" id="{92F5F760-E70A-44E7-82BE-0A328646A331}"/>
              </a:ext>
            </a:extLst>
          </p:cNvPr>
          <p:cNvPicPr>
            <a:picLocks noChangeAspect="1"/>
          </p:cNvPicPr>
          <p:nvPr/>
        </p:nvPicPr>
        <p:blipFill>
          <a:blip r:embed="rId2"/>
          <a:stretch>
            <a:fillRect/>
          </a:stretch>
        </p:blipFill>
        <p:spPr>
          <a:xfrm>
            <a:off x="5477785" y="1386515"/>
            <a:ext cx="3147391" cy="3069535"/>
          </a:xfrm>
          <a:prstGeom prst="rect">
            <a:avLst/>
          </a:prstGeom>
        </p:spPr>
      </p:pic>
    </p:spTree>
    <p:extLst>
      <p:ext uri="{BB962C8B-B14F-4D97-AF65-F5344CB8AC3E}">
        <p14:creationId xmlns:p14="http://schemas.microsoft.com/office/powerpoint/2010/main" val="2857014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8" y="553665"/>
            <a:ext cx="8004391" cy="699065"/>
          </a:xfrm>
        </p:spPr>
        <p:txBody>
          <a:bodyPr>
            <a:normAutofit/>
          </a:bodyPr>
          <a:lstStyle/>
          <a:p>
            <a:r>
              <a:rPr lang="en-US" sz="2400" dirty="0"/>
              <a:t>Feature Engineering – Previous Application table</a:t>
            </a:r>
          </a:p>
        </p:txBody>
      </p:sp>
      <p:sp>
        <p:nvSpPr>
          <p:cNvPr id="3" name="Text Placeholder 2"/>
          <p:cNvSpPr>
            <a:spLocks noGrp="1"/>
          </p:cNvSpPr>
          <p:nvPr>
            <p:ph type="body" sz="quarter" idx="10"/>
          </p:nvPr>
        </p:nvSpPr>
        <p:spPr/>
        <p:txBody>
          <a:bodyPr/>
          <a:lstStyle/>
          <a:p>
            <a:r>
              <a:rPr lang="en-US" dirty="0"/>
              <a:t>Feature Engineering</a:t>
            </a:r>
          </a:p>
        </p:txBody>
      </p:sp>
      <p:sp>
        <p:nvSpPr>
          <p:cNvPr id="4" name="Content Placeholder 3"/>
          <p:cNvSpPr>
            <a:spLocks noGrp="1"/>
          </p:cNvSpPr>
          <p:nvPr>
            <p:ph idx="1"/>
          </p:nvPr>
        </p:nvSpPr>
        <p:spPr>
          <a:xfrm>
            <a:off x="364618" y="1211958"/>
            <a:ext cx="4901315" cy="3351373"/>
          </a:xfrm>
        </p:spPr>
        <p:txBody>
          <a:bodyPr>
            <a:noAutofit/>
          </a:bodyPr>
          <a:lstStyle/>
          <a:p>
            <a:pPr>
              <a:spcAft>
                <a:spcPts val="600"/>
              </a:spcAft>
            </a:pPr>
            <a:r>
              <a:rPr lang="en-US" sz="1250" dirty="0"/>
              <a:t>Group by client ID and calculate all aggregate statistics</a:t>
            </a:r>
          </a:p>
          <a:p>
            <a:pPr>
              <a:spcAft>
                <a:spcPts val="600"/>
              </a:spcAft>
            </a:pPr>
            <a:r>
              <a:rPr lang="en-US" sz="1250" dirty="0"/>
              <a:t>Count of previous approved applications</a:t>
            </a:r>
          </a:p>
          <a:p>
            <a:pPr>
              <a:spcAft>
                <a:spcPts val="600"/>
              </a:spcAft>
            </a:pPr>
            <a:r>
              <a:rPr lang="en-US" sz="1250" dirty="0"/>
              <a:t>Count of previous rejected applications</a:t>
            </a:r>
          </a:p>
          <a:p>
            <a:pPr>
              <a:spcAft>
                <a:spcPts val="600"/>
              </a:spcAft>
            </a:pPr>
            <a:r>
              <a:rPr lang="en-US" sz="1250" dirty="0"/>
              <a:t>Difference between applied and approved credit</a:t>
            </a:r>
          </a:p>
          <a:p>
            <a:pPr>
              <a:spcAft>
                <a:spcPts val="600"/>
              </a:spcAft>
            </a:pPr>
            <a:r>
              <a:rPr lang="en-US" sz="1250" dirty="0"/>
              <a:t>Aggregating AMT_ANNUNITY and AMT_APPLICATION</a:t>
            </a:r>
          </a:p>
          <a:p>
            <a:pPr>
              <a:spcAft>
                <a:spcPts val="600"/>
              </a:spcAft>
            </a:pPr>
            <a:r>
              <a:rPr lang="en-US" sz="1250" dirty="0" err="1"/>
              <a:t>Prev_GOODS_PRICE_CREDIT_PERCENT</a:t>
            </a:r>
            <a:r>
              <a:rPr lang="en-US" sz="1250" dirty="0"/>
              <a:t>: percentage of goods price relative to the loan credit amount</a:t>
            </a:r>
          </a:p>
          <a:p>
            <a:pPr>
              <a:spcAft>
                <a:spcPts val="600"/>
              </a:spcAft>
            </a:pPr>
            <a:r>
              <a:rPr lang="en-US" sz="1250" dirty="0" err="1"/>
              <a:t>Prev_CREDIT_APP_PERCENTAGE</a:t>
            </a:r>
            <a:r>
              <a:rPr lang="en-US" sz="1250" dirty="0"/>
              <a:t>: percent of credit granted relative to loan applied for</a:t>
            </a:r>
          </a:p>
          <a:p>
            <a:pPr>
              <a:spcAft>
                <a:spcPts val="600"/>
              </a:spcAft>
            </a:pPr>
            <a:r>
              <a:rPr lang="en-US" sz="1250" dirty="0"/>
              <a:t>Calculate privileged interest rates, termination days, and last days due after application</a:t>
            </a:r>
          </a:p>
        </p:txBody>
      </p:sp>
      <p:pic>
        <p:nvPicPr>
          <p:cNvPr id="6" name="Picture 5">
            <a:extLst>
              <a:ext uri="{FF2B5EF4-FFF2-40B4-BE49-F238E27FC236}">
                <a16:creationId xmlns:a16="http://schemas.microsoft.com/office/drawing/2014/main" id="{20AED4F0-6EC2-48BA-B90D-199EC0DCD70C}"/>
              </a:ext>
            </a:extLst>
          </p:cNvPr>
          <p:cNvPicPr>
            <a:picLocks noChangeAspect="1"/>
          </p:cNvPicPr>
          <p:nvPr/>
        </p:nvPicPr>
        <p:blipFill>
          <a:blip r:embed="rId2"/>
          <a:stretch>
            <a:fillRect/>
          </a:stretch>
        </p:blipFill>
        <p:spPr>
          <a:xfrm>
            <a:off x="5353879" y="1325218"/>
            <a:ext cx="3425505" cy="3217743"/>
          </a:xfrm>
          <a:prstGeom prst="rect">
            <a:avLst/>
          </a:prstGeom>
        </p:spPr>
      </p:pic>
    </p:spTree>
    <p:extLst>
      <p:ext uri="{BB962C8B-B14F-4D97-AF65-F5344CB8AC3E}">
        <p14:creationId xmlns:p14="http://schemas.microsoft.com/office/powerpoint/2010/main" val="34387407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8" y="553665"/>
            <a:ext cx="8004391" cy="699065"/>
          </a:xfrm>
        </p:spPr>
        <p:txBody>
          <a:bodyPr>
            <a:normAutofit/>
          </a:bodyPr>
          <a:lstStyle/>
          <a:p>
            <a:r>
              <a:rPr lang="en-US" sz="2400" dirty="0"/>
              <a:t>Feature Engineering – Installment Payments table</a:t>
            </a:r>
          </a:p>
        </p:txBody>
      </p:sp>
      <p:sp>
        <p:nvSpPr>
          <p:cNvPr id="3" name="Text Placeholder 2"/>
          <p:cNvSpPr>
            <a:spLocks noGrp="1"/>
          </p:cNvSpPr>
          <p:nvPr>
            <p:ph type="body" sz="quarter" idx="10"/>
          </p:nvPr>
        </p:nvSpPr>
        <p:spPr/>
        <p:txBody>
          <a:bodyPr/>
          <a:lstStyle/>
          <a:p>
            <a:r>
              <a:rPr lang="en-US" dirty="0"/>
              <a:t>Feature Engineering</a:t>
            </a:r>
          </a:p>
        </p:txBody>
      </p:sp>
      <p:sp>
        <p:nvSpPr>
          <p:cNvPr id="4" name="Content Placeholder 3"/>
          <p:cNvSpPr>
            <a:spLocks noGrp="1"/>
          </p:cNvSpPr>
          <p:nvPr>
            <p:ph idx="1"/>
          </p:nvPr>
        </p:nvSpPr>
        <p:spPr>
          <a:xfrm>
            <a:off x="364618" y="1211958"/>
            <a:ext cx="4901315" cy="3351373"/>
          </a:xfrm>
        </p:spPr>
        <p:txBody>
          <a:bodyPr>
            <a:noAutofit/>
          </a:bodyPr>
          <a:lstStyle/>
          <a:p>
            <a:pPr>
              <a:spcAft>
                <a:spcPts val="600"/>
              </a:spcAft>
            </a:pPr>
            <a:r>
              <a:rPr lang="en-US" sz="1250" dirty="0"/>
              <a:t>Difference between the prescribed and actual installment amount.</a:t>
            </a:r>
          </a:p>
          <a:p>
            <a:pPr>
              <a:spcAft>
                <a:spcPts val="600"/>
              </a:spcAft>
            </a:pPr>
            <a:r>
              <a:rPr lang="en-US" sz="1250" dirty="0"/>
              <a:t>Difference between the prescribed and actual days of repayment.</a:t>
            </a:r>
          </a:p>
          <a:p>
            <a:pPr>
              <a:spcAft>
                <a:spcPts val="600"/>
              </a:spcAft>
            </a:pPr>
            <a:r>
              <a:rPr lang="en-US" sz="1250" dirty="0"/>
              <a:t>Percentage of amount paid relative to the installment.</a:t>
            </a:r>
          </a:p>
          <a:p>
            <a:pPr>
              <a:spcAft>
                <a:spcPts val="600"/>
              </a:spcAft>
            </a:pPr>
            <a:r>
              <a:rPr lang="en-US" sz="1250" dirty="0"/>
              <a:t>Percentage of days paid relative to days installment.</a:t>
            </a:r>
          </a:p>
          <a:p>
            <a:pPr>
              <a:spcAft>
                <a:spcPts val="600"/>
              </a:spcAft>
            </a:pPr>
            <a:r>
              <a:rPr lang="en-US" sz="1250" dirty="0"/>
              <a:t>Percentage of the installment difference relative to the amount.</a:t>
            </a:r>
          </a:p>
          <a:p>
            <a:pPr>
              <a:spcAft>
                <a:spcPts val="600"/>
              </a:spcAft>
            </a:pPr>
            <a:r>
              <a:rPr lang="en-US" sz="1250" dirty="0"/>
              <a:t>Installment days paid late and overpaid.</a:t>
            </a:r>
          </a:p>
        </p:txBody>
      </p:sp>
      <p:pic>
        <p:nvPicPr>
          <p:cNvPr id="6" name="Picture 5">
            <a:extLst>
              <a:ext uri="{FF2B5EF4-FFF2-40B4-BE49-F238E27FC236}">
                <a16:creationId xmlns:a16="http://schemas.microsoft.com/office/drawing/2014/main" id="{20AED4F0-6EC2-48BA-B90D-199EC0DCD70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5353879" y="1704721"/>
            <a:ext cx="3425505" cy="2458736"/>
          </a:xfrm>
          <a:prstGeom prst="rect">
            <a:avLst/>
          </a:prstGeom>
        </p:spPr>
      </p:pic>
    </p:spTree>
    <p:extLst>
      <p:ext uri="{BB962C8B-B14F-4D97-AF65-F5344CB8AC3E}">
        <p14:creationId xmlns:p14="http://schemas.microsoft.com/office/powerpoint/2010/main" val="18937039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8" y="553665"/>
            <a:ext cx="8135870" cy="699065"/>
          </a:xfrm>
        </p:spPr>
        <p:txBody>
          <a:bodyPr>
            <a:normAutofit fontScale="90000"/>
          </a:bodyPr>
          <a:lstStyle/>
          <a:p>
            <a:r>
              <a:rPr lang="en-US" sz="2400" dirty="0"/>
              <a:t>Feature Engineering – Credit Card and POS Balance tables</a:t>
            </a:r>
          </a:p>
        </p:txBody>
      </p:sp>
      <p:sp>
        <p:nvSpPr>
          <p:cNvPr id="3" name="Text Placeholder 2"/>
          <p:cNvSpPr>
            <a:spLocks noGrp="1"/>
          </p:cNvSpPr>
          <p:nvPr>
            <p:ph type="body" sz="quarter" idx="10"/>
          </p:nvPr>
        </p:nvSpPr>
        <p:spPr/>
        <p:txBody>
          <a:bodyPr/>
          <a:lstStyle/>
          <a:p>
            <a:r>
              <a:rPr lang="en-US" dirty="0"/>
              <a:t>Feature Engineering</a:t>
            </a:r>
          </a:p>
        </p:txBody>
      </p:sp>
      <p:sp>
        <p:nvSpPr>
          <p:cNvPr id="4" name="Content Placeholder 3"/>
          <p:cNvSpPr>
            <a:spLocks noGrp="1"/>
          </p:cNvSpPr>
          <p:nvPr>
            <p:ph idx="1"/>
          </p:nvPr>
        </p:nvSpPr>
        <p:spPr>
          <a:xfrm>
            <a:off x="364618" y="1211958"/>
            <a:ext cx="4901315" cy="3351373"/>
          </a:xfrm>
        </p:spPr>
        <p:txBody>
          <a:bodyPr>
            <a:noAutofit/>
          </a:bodyPr>
          <a:lstStyle/>
          <a:p>
            <a:pPr marL="0" indent="0">
              <a:spcAft>
                <a:spcPts val="600"/>
              </a:spcAft>
              <a:buNone/>
            </a:pPr>
            <a:r>
              <a:rPr lang="en-US" sz="1200" b="1" dirty="0"/>
              <a:t>Credit card balance dataset:</a:t>
            </a:r>
            <a:endParaRPr lang="en-US" sz="1250" dirty="0"/>
          </a:p>
          <a:p>
            <a:pPr>
              <a:spcAft>
                <a:spcPts val="600"/>
              </a:spcAft>
            </a:pPr>
            <a:r>
              <a:rPr lang="en-US" sz="1250" dirty="0"/>
              <a:t>Credit utilization: the ratio of monthly balance and credit limit</a:t>
            </a:r>
          </a:p>
          <a:p>
            <a:pPr>
              <a:spcAft>
                <a:spcPts val="600"/>
              </a:spcAft>
            </a:pPr>
            <a:r>
              <a:rPr lang="en-US" sz="1250" dirty="0"/>
              <a:t>Total number of days past due (w/tolerance) for all previous credits.</a:t>
            </a:r>
          </a:p>
          <a:p>
            <a:pPr>
              <a:spcAft>
                <a:spcPts val="600"/>
              </a:spcAft>
            </a:pPr>
            <a:r>
              <a:rPr lang="en-US" sz="1250" dirty="0"/>
              <a:t>A total count of all drawings of all types.</a:t>
            </a:r>
          </a:p>
          <a:p>
            <a:pPr>
              <a:spcAft>
                <a:spcPts val="600"/>
              </a:spcAft>
            </a:pPr>
            <a:r>
              <a:rPr lang="en-US" sz="1250" dirty="0"/>
              <a:t>The percentage of amount for a number of features relative to credit limit:</a:t>
            </a:r>
          </a:p>
          <a:p>
            <a:pPr lvl="1">
              <a:spcAft>
                <a:spcPts val="600"/>
              </a:spcAft>
            </a:pPr>
            <a:r>
              <a:rPr lang="en-US" sz="1050" dirty="0"/>
              <a:t>All current types of drawings</a:t>
            </a:r>
          </a:p>
          <a:p>
            <a:pPr lvl="1">
              <a:spcAft>
                <a:spcPts val="600"/>
              </a:spcAft>
            </a:pPr>
            <a:r>
              <a:rPr lang="en-US" sz="1050" dirty="0"/>
              <a:t>Payments and current payments</a:t>
            </a:r>
          </a:p>
          <a:p>
            <a:pPr lvl="1">
              <a:spcAft>
                <a:spcPts val="600"/>
              </a:spcAft>
            </a:pPr>
            <a:r>
              <a:rPr lang="en-US" sz="1050" dirty="0"/>
              <a:t>Receivable and receivable principal</a:t>
            </a:r>
          </a:p>
          <a:p>
            <a:pPr marL="0" indent="0">
              <a:spcAft>
                <a:spcPts val="600"/>
              </a:spcAft>
              <a:buNone/>
            </a:pPr>
            <a:r>
              <a:rPr lang="en-US" sz="1350" b="1" dirty="0" err="1"/>
              <a:t>POS_CASH_balance</a:t>
            </a:r>
            <a:r>
              <a:rPr lang="en-US" sz="1350" b="1" dirty="0"/>
              <a:t> dataset:</a:t>
            </a:r>
          </a:p>
          <a:p>
            <a:pPr lvl="1">
              <a:spcAft>
                <a:spcPts val="600"/>
              </a:spcAft>
            </a:pPr>
            <a:r>
              <a:rPr lang="en-US" sz="1050" dirty="0"/>
              <a:t>Percent of remaining installment</a:t>
            </a:r>
          </a:p>
          <a:p>
            <a:pPr lvl="1">
              <a:spcAft>
                <a:spcPts val="600"/>
              </a:spcAft>
            </a:pPr>
            <a:r>
              <a:rPr lang="en-US" sz="1050" dirty="0"/>
              <a:t>The number of installment days remaining</a:t>
            </a:r>
          </a:p>
          <a:p>
            <a:pPr lvl="1">
              <a:spcAft>
                <a:spcPts val="600"/>
              </a:spcAft>
            </a:pPr>
            <a:r>
              <a:rPr lang="en-US" sz="1050" dirty="0"/>
              <a:t>Total number of days of credit past due</a:t>
            </a:r>
          </a:p>
          <a:p>
            <a:pPr lvl="1">
              <a:spcAft>
                <a:spcPts val="600"/>
              </a:spcAft>
            </a:pPr>
            <a:endParaRPr lang="en-US" sz="1050" dirty="0"/>
          </a:p>
          <a:p>
            <a:pPr lvl="1">
              <a:spcAft>
                <a:spcPts val="600"/>
              </a:spcAft>
            </a:pPr>
            <a:endParaRPr lang="en-US" sz="1050" dirty="0"/>
          </a:p>
        </p:txBody>
      </p:sp>
      <p:pic>
        <p:nvPicPr>
          <p:cNvPr id="6" name="Picture 5">
            <a:extLst>
              <a:ext uri="{FF2B5EF4-FFF2-40B4-BE49-F238E27FC236}">
                <a16:creationId xmlns:a16="http://schemas.microsoft.com/office/drawing/2014/main" id="{20AED4F0-6EC2-48BA-B90D-199EC0DCD70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5353879" y="1526778"/>
            <a:ext cx="3425505" cy="2814623"/>
          </a:xfrm>
          <a:prstGeom prst="rect">
            <a:avLst/>
          </a:prstGeom>
        </p:spPr>
      </p:pic>
    </p:spTree>
    <p:extLst>
      <p:ext uri="{BB962C8B-B14F-4D97-AF65-F5344CB8AC3E}">
        <p14:creationId xmlns:p14="http://schemas.microsoft.com/office/powerpoint/2010/main" val="6263909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8" y="553665"/>
            <a:ext cx="8004391" cy="699065"/>
          </a:xfrm>
        </p:spPr>
        <p:txBody>
          <a:bodyPr>
            <a:normAutofit/>
          </a:bodyPr>
          <a:lstStyle/>
          <a:p>
            <a:r>
              <a:rPr lang="en-US" sz="2400" dirty="0"/>
              <a:t>Feature Engineering – Bureau Tables</a:t>
            </a:r>
          </a:p>
        </p:txBody>
      </p:sp>
      <p:sp>
        <p:nvSpPr>
          <p:cNvPr id="3" name="Text Placeholder 2"/>
          <p:cNvSpPr>
            <a:spLocks noGrp="1"/>
          </p:cNvSpPr>
          <p:nvPr>
            <p:ph type="body" sz="quarter" idx="10"/>
          </p:nvPr>
        </p:nvSpPr>
        <p:spPr/>
        <p:txBody>
          <a:bodyPr/>
          <a:lstStyle/>
          <a:p>
            <a:r>
              <a:rPr lang="en-US" dirty="0"/>
              <a:t>Feature Engineering</a:t>
            </a:r>
          </a:p>
        </p:txBody>
      </p:sp>
      <p:sp>
        <p:nvSpPr>
          <p:cNvPr id="4" name="Content Placeholder 3"/>
          <p:cNvSpPr>
            <a:spLocks noGrp="1"/>
          </p:cNvSpPr>
          <p:nvPr>
            <p:ph idx="1"/>
          </p:nvPr>
        </p:nvSpPr>
        <p:spPr>
          <a:xfrm>
            <a:off x="364618" y="2729132"/>
            <a:ext cx="4901315" cy="1834199"/>
          </a:xfrm>
        </p:spPr>
        <p:txBody>
          <a:bodyPr>
            <a:noAutofit/>
          </a:bodyPr>
          <a:lstStyle/>
          <a:p>
            <a:pPr>
              <a:spcAft>
                <a:spcPts val="600"/>
              </a:spcAft>
            </a:pPr>
            <a:r>
              <a:rPr lang="en-US" sz="1350" b="1" dirty="0"/>
              <a:t>Bureau dataset:</a:t>
            </a:r>
          </a:p>
          <a:p>
            <a:pPr lvl="1">
              <a:spcAft>
                <a:spcPts val="600"/>
              </a:spcAft>
            </a:pPr>
            <a:r>
              <a:rPr lang="en-US" sz="1050" dirty="0"/>
              <a:t>Total of active credit amount and outstanding debt for each consumer</a:t>
            </a:r>
          </a:p>
          <a:p>
            <a:pPr lvl="1">
              <a:spcAft>
                <a:spcPts val="600"/>
              </a:spcAft>
            </a:pPr>
            <a:r>
              <a:rPr lang="en-US" sz="1050" dirty="0"/>
              <a:t>How many days it has been since the most recent credit activity for each consumer</a:t>
            </a:r>
          </a:p>
          <a:p>
            <a:pPr lvl="1">
              <a:spcAft>
                <a:spcPts val="600"/>
              </a:spcAft>
            </a:pPr>
            <a:r>
              <a:rPr lang="en-US" sz="1050" dirty="0"/>
              <a:t>Percentage of each credit that is overdue </a:t>
            </a:r>
          </a:p>
          <a:p>
            <a:pPr lvl="1">
              <a:spcAft>
                <a:spcPts val="600"/>
              </a:spcAft>
            </a:pPr>
            <a:r>
              <a:rPr lang="en-US" sz="1050" dirty="0"/>
              <a:t>Percentage of the credit max that is overdue</a:t>
            </a:r>
          </a:p>
          <a:p>
            <a:pPr lvl="1">
              <a:spcAft>
                <a:spcPts val="600"/>
              </a:spcAft>
            </a:pPr>
            <a:r>
              <a:rPr lang="en-US" sz="1050" dirty="0"/>
              <a:t>Amount of credit closed</a:t>
            </a:r>
          </a:p>
          <a:p>
            <a:pPr lvl="1">
              <a:spcAft>
                <a:spcPts val="600"/>
              </a:spcAft>
            </a:pPr>
            <a:endParaRPr lang="en-US" sz="1050" dirty="0"/>
          </a:p>
        </p:txBody>
      </p:sp>
      <p:pic>
        <p:nvPicPr>
          <p:cNvPr id="7" name="Picture 6">
            <a:extLst>
              <a:ext uri="{FF2B5EF4-FFF2-40B4-BE49-F238E27FC236}">
                <a16:creationId xmlns:a16="http://schemas.microsoft.com/office/drawing/2014/main" id="{06737B42-4C97-49C9-8DAD-DF3AC889404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5457760" y="1325218"/>
            <a:ext cx="3217743" cy="3217743"/>
          </a:xfrm>
          <a:prstGeom prst="rect">
            <a:avLst/>
          </a:prstGeom>
        </p:spPr>
      </p:pic>
      <p:sp>
        <p:nvSpPr>
          <p:cNvPr id="8" name="Content Placeholder 3">
            <a:extLst>
              <a:ext uri="{FF2B5EF4-FFF2-40B4-BE49-F238E27FC236}">
                <a16:creationId xmlns:a16="http://schemas.microsoft.com/office/drawing/2014/main" id="{93FBCFA2-D7CC-4C15-89BE-ED914A5C56EA}"/>
              </a:ext>
            </a:extLst>
          </p:cNvPr>
          <p:cNvSpPr txBox="1">
            <a:spLocks/>
          </p:cNvSpPr>
          <p:nvPr/>
        </p:nvSpPr>
        <p:spPr>
          <a:xfrm>
            <a:off x="547081" y="1453368"/>
            <a:ext cx="4362544" cy="1289831"/>
          </a:xfrm>
          <a:prstGeom prst="rect">
            <a:avLst/>
          </a:prstGeom>
        </p:spPr>
        <p:txBody>
          <a:bodyPr vert="horz" lIns="121920" tIns="60960" rIns="121920" bIns="6096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buFont typeface="Wingdings" panose="05000000000000000000" pitchFamily="2" charset="2"/>
              <a:buChar char="q"/>
            </a:pPr>
            <a:r>
              <a:rPr lang="en-US" sz="1200" dirty="0">
                <a:solidFill>
                  <a:schemeClr val="tx1"/>
                </a:solidFill>
              </a:rPr>
              <a:t>Over 85% of consumers have data in Bureau dataset</a:t>
            </a:r>
          </a:p>
          <a:p>
            <a:pPr marL="171450" indent="-171450">
              <a:buFont typeface="Wingdings" panose="05000000000000000000" pitchFamily="2" charset="2"/>
              <a:buChar char="q"/>
            </a:pPr>
            <a:r>
              <a:rPr lang="en-US" sz="1200" dirty="0">
                <a:solidFill>
                  <a:schemeClr val="tx1"/>
                </a:solidFill>
              </a:rPr>
              <a:t>Over 600,000 instances of active credit, allowing us to use that subset for feature engineering</a:t>
            </a:r>
          </a:p>
          <a:p>
            <a:pPr marL="171450" indent="-171450">
              <a:buFont typeface="Wingdings" panose="05000000000000000000" pitchFamily="2" charset="2"/>
              <a:buChar char="q"/>
            </a:pPr>
            <a:r>
              <a:rPr lang="en-US" sz="1200" dirty="0">
                <a:solidFill>
                  <a:schemeClr val="tx1"/>
                </a:solidFill>
              </a:rPr>
              <a:t>Bureau Balance contains new information on .2% of consumers, limiting its usefulness for feature engineering</a:t>
            </a:r>
          </a:p>
        </p:txBody>
      </p:sp>
    </p:spTree>
    <p:extLst>
      <p:ext uri="{BB962C8B-B14F-4D97-AF65-F5344CB8AC3E}">
        <p14:creationId xmlns:p14="http://schemas.microsoft.com/office/powerpoint/2010/main" val="7903906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8" y="764680"/>
            <a:ext cx="8004391" cy="699065"/>
          </a:xfrm>
        </p:spPr>
        <p:txBody>
          <a:bodyPr>
            <a:normAutofit/>
          </a:bodyPr>
          <a:lstStyle/>
          <a:p>
            <a:r>
              <a:rPr lang="en-US" sz="2400" dirty="0"/>
              <a:t>Feature Engineering – Summary of Features added</a:t>
            </a:r>
          </a:p>
        </p:txBody>
      </p:sp>
      <p:sp>
        <p:nvSpPr>
          <p:cNvPr id="3" name="Text Placeholder 2"/>
          <p:cNvSpPr>
            <a:spLocks noGrp="1"/>
          </p:cNvSpPr>
          <p:nvPr>
            <p:ph type="body" sz="quarter" idx="10"/>
          </p:nvPr>
        </p:nvSpPr>
        <p:spPr/>
        <p:txBody>
          <a:bodyPr/>
          <a:lstStyle/>
          <a:p>
            <a:r>
              <a:rPr lang="en-US" dirty="0"/>
              <a:t>Feature Engineering</a:t>
            </a:r>
          </a:p>
        </p:txBody>
      </p:sp>
      <p:graphicFrame>
        <p:nvGraphicFramePr>
          <p:cNvPr id="7" name="Table 6">
            <a:extLst>
              <a:ext uri="{FF2B5EF4-FFF2-40B4-BE49-F238E27FC236}">
                <a16:creationId xmlns:a16="http://schemas.microsoft.com/office/drawing/2014/main" id="{724B9AB5-C6CC-4BA2-8224-6A26829ED9AD}"/>
              </a:ext>
            </a:extLst>
          </p:cNvPr>
          <p:cNvGraphicFramePr>
            <a:graphicFrameLocks noGrp="1"/>
          </p:cNvGraphicFramePr>
          <p:nvPr>
            <p:extLst>
              <p:ext uri="{D42A27DB-BD31-4B8C-83A1-F6EECF244321}">
                <p14:modId xmlns:p14="http://schemas.microsoft.com/office/powerpoint/2010/main" val="588698312"/>
              </p:ext>
            </p:extLst>
          </p:nvPr>
        </p:nvGraphicFramePr>
        <p:xfrm>
          <a:off x="1524000" y="1658136"/>
          <a:ext cx="6096000" cy="2644628"/>
        </p:xfrm>
        <a:graphic>
          <a:graphicData uri="http://schemas.openxmlformats.org/drawingml/2006/table">
            <a:tbl>
              <a:tblPr firstRow="1" bandRow="1">
                <a:tableStyleId>{5C22544A-7EE6-4342-B048-85BDC9FD1C3A}</a:tableStyleId>
              </a:tblPr>
              <a:tblGrid>
                <a:gridCol w="3856892">
                  <a:extLst>
                    <a:ext uri="{9D8B030D-6E8A-4147-A177-3AD203B41FA5}">
                      <a16:colId xmlns:a16="http://schemas.microsoft.com/office/drawing/2014/main" val="215084257"/>
                    </a:ext>
                  </a:extLst>
                </a:gridCol>
                <a:gridCol w="2239108">
                  <a:extLst>
                    <a:ext uri="{9D8B030D-6E8A-4147-A177-3AD203B41FA5}">
                      <a16:colId xmlns:a16="http://schemas.microsoft.com/office/drawing/2014/main" val="870586195"/>
                    </a:ext>
                  </a:extLst>
                </a:gridCol>
              </a:tblGrid>
              <a:tr h="370840">
                <a:tc>
                  <a:txBody>
                    <a:bodyPr/>
                    <a:lstStyle/>
                    <a:p>
                      <a:pPr algn="ctr"/>
                      <a:r>
                        <a:rPr lang="en-US" dirty="0">
                          <a:latin typeface="+mn-lt"/>
                        </a:rPr>
                        <a:t>Table</a:t>
                      </a:r>
                    </a:p>
                  </a:txBody>
                  <a:tcPr/>
                </a:tc>
                <a:tc>
                  <a:txBody>
                    <a:bodyPr/>
                    <a:lstStyle/>
                    <a:p>
                      <a:pPr algn="ctr"/>
                      <a:r>
                        <a:rPr lang="en-US" dirty="0">
                          <a:latin typeface="+mn-lt"/>
                        </a:rPr>
                        <a:t>New features </a:t>
                      </a:r>
                    </a:p>
                  </a:txBody>
                  <a:tcPr/>
                </a:tc>
                <a:extLst>
                  <a:ext uri="{0D108BD9-81ED-4DB2-BD59-A6C34878D82A}">
                    <a16:rowId xmlns:a16="http://schemas.microsoft.com/office/drawing/2014/main" val="272160851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Primary table</a:t>
                      </a:r>
                    </a:p>
                  </a:txBody>
                  <a:tcPr/>
                </a:tc>
                <a:tc>
                  <a:txBody>
                    <a:bodyPr/>
                    <a:lstStyle/>
                    <a:p>
                      <a:pPr algn="ctr"/>
                      <a:r>
                        <a:rPr lang="en-US" sz="1600" dirty="0">
                          <a:latin typeface="+mn-lt"/>
                        </a:rPr>
                        <a:t>11</a:t>
                      </a:r>
                    </a:p>
                  </a:txBody>
                  <a:tcPr/>
                </a:tc>
                <a:extLst>
                  <a:ext uri="{0D108BD9-81ED-4DB2-BD59-A6C34878D82A}">
                    <a16:rowId xmlns:a16="http://schemas.microsoft.com/office/drawing/2014/main" val="260195478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Previous Application</a:t>
                      </a:r>
                    </a:p>
                  </a:txBody>
                  <a:tcPr/>
                </a:tc>
                <a:tc>
                  <a:txBody>
                    <a:bodyPr/>
                    <a:lstStyle/>
                    <a:p>
                      <a:pPr algn="ctr"/>
                      <a:r>
                        <a:rPr lang="en-US" sz="1600" dirty="0">
                          <a:latin typeface="+mn-lt"/>
                        </a:rPr>
                        <a:t>8</a:t>
                      </a:r>
                    </a:p>
                  </a:txBody>
                  <a:tcPr/>
                </a:tc>
                <a:extLst>
                  <a:ext uri="{0D108BD9-81ED-4DB2-BD59-A6C34878D82A}">
                    <a16:rowId xmlns:a16="http://schemas.microsoft.com/office/drawing/2014/main" val="1442191519"/>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Installment Payments</a:t>
                      </a:r>
                    </a:p>
                  </a:txBody>
                  <a:tcPr/>
                </a:tc>
                <a:tc>
                  <a:txBody>
                    <a:bodyPr/>
                    <a:lstStyle/>
                    <a:p>
                      <a:pPr algn="ctr"/>
                      <a:r>
                        <a:rPr lang="en-US" sz="1600" dirty="0">
                          <a:latin typeface="+mn-lt"/>
                        </a:rPr>
                        <a:t>7</a:t>
                      </a:r>
                    </a:p>
                  </a:txBody>
                  <a:tcPr/>
                </a:tc>
                <a:extLst>
                  <a:ext uri="{0D108BD9-81ED-4DB2-BD59-A6C34878D82A}">
                    <a16:rowId xmlns:a16="http://schemas.microsoft.com/office/drawing/2014/main" val="3629536846"/>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Credit card balance </a:t>
                      </a:r>
                    </a:p>
                  </a:txBody>
                  <a:tcPr/>
                </a:tc>
                <a:tc>
                  <a:txBody>
                    <a:bodyPr/>
                    <a:lstStyle/>
                    <a:p>
                      <a:pPr algn="ctr"/>
                      <a:r>
                        <a:rPr lang="en-US" sz="1600" dirty="0">
                          <a:latin typeface="+mn-lt"/>
                        </a:rPr>
                        <a:t>8</a:t>
                      </a:r>
                    </a:p>
                  </a:txBody>
                  <a:tcPr/>
                </a:tc>
                <a:extLst>
                  <a:ext uri="{0D108BD9-81ED-4DB2-BD59-A6C34878D82A}">
                    <a16:rowId xmlns:a16="http://schemas.microsoft.com/office/drawing/2014/main" val="2250076386"/>
                  </a:ext>
                </a:extLst>
              </a:tr>
              <a:tr h="41958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Bureau and  Bureau Balance</a:t>
                      </a:r>
                    </a:p>
                  </a:txBody>
                  <a:tcPr/>
                </a:tc>
                <a:tc>
                  <a:txBody>
                    <a:bodyPr/>
                    <a:lstStyle/>
                    <a:p>
                      <a:pPr algn="ctr"/>
                      <a:r>
                        <a:rPr lang="en-US" sz="1600" dirty="0">
                          <a:latin typeface="+mn-lt"/>
                        </a:rPr>
                        <a:t>6</a:t>
                      </a:r>
                    </a:p>
                  </a:txBody>
                  <a:tcPr/>
                </a:tc>
                <a:extLst>
                  <a:ext uri="{0D108BD9-81ED-4DB2-BD59-A6C34878D82A}">
                    <a16:rowId xmlns:a16="http://schemas.microsoft.com/office/drawing/2014/main" val="68247557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POS_Cash balance</a:t>
                      </a:r>
                    </a:p>
                  </a:txBody>
                  <a:tcPr/>
                </a:tc>
                <a:tc>
                  <a:txBody>
                    <a:bodyPr/>
                    <a:lstStyle/>
                    <a:p>
                      <a:pPr algn="ctr"/>
                      <a:r>
                        <a:rPr lang="en-US" sz="1600" dirty="0">
                          <a:latin typeface="+mn-lt"/>
                        </a:rPr>
                        <a:t>3</a:t>
                      </a:r>
                    </a:p>
                  </a:txBody>
                  <a:tcPr/>
                </a:tc>
                <a:extLst>
                  <a:ext uri="{0D108BD9-81ED-4DB2-BD59-A6C34878D82A}">
                    <a16:rowId xmlns:a16="http://schemas.microsoft.com/office/drawing/2014/main" val="2201956399"/>
                  </a:ext>
                </a:extLst>
              </a:tr>
            </a:tbl>
          </a:graphicData>
        </a:graphic>
      </p:graphicFrame>
    </p:spTree>
    <p:extLst>
      <p:ext uri="{BB962C8B-B14F-4D97-AF65-F5344CB8AC3E}">
        <p14:creationId xmlns:p14="http://schemas.microsoft.com/office/powerpoint/2010/main" val="24581992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102882" cy="2810633"/>
          </a:xfrm>
        </p:spPr>
        <p:txBody>
          <a:bodyPr>
            <a:normAutofit/>
          </a:bodyPr>
          <a:lstStyle/>
          <a:p>
            <a:pPr lvl="1">
              <a:buFont typeface="Wingdings" panose="05000000000000000000" pitchFamily="2" charset="2"/>
              <a:buChar char="v"/>
            </a:pPr>
            <a:r>
              <a:rPr lang="en-US" dirty="0"/>
              <a:t>Home Credit Default Risk (HCDR):</a:t>
            </a:r>
          </a:p>
          <a:p>
            <a:pPr lvl="2">
              <a:buFont typeface="Wingdings" panose="05000000000000000000" pitchFamily="2" charset="2"/>
              <a:buChar char="Ø"/>
            </a:pPr>
            <a:r>
              <a:rPr lang="en-US" dirty="0"/>
              <a:t>Home Credit, a Eurasian consumer finance provider, seeks to provide lending opportunities to this underserved population with less or no credit history.</a:t>
            </a:r>
          </a:p>
          <a:p>
            <a:pPr marL="803275" lvl="2" indent="-342900">
              <a:buFont typeface="Wingdings" panose="05000000000000000000" pitchFamily="2" charset="2"/>
              <a:buChar char="v"/>
            </a:pPr>
            <a:r>
              <a:rPr lang="en-US" dirty="0"/>
              <a:t>Challenge: </a:t>
            </a:r>
          </a:p>
          <a:p>
            <a:pPr marL="1260475" lvl="3" indent="-342900">
              <a:buFont typeface="Wingdings" panose="05000000000000000000" pitchFamily="2" charset="2"/>
              <a:buChar char="Ø"/>
            </a:pPr>
            <a:r>
              <a:rPr lang="en-US" dirty="0"/>
              <a:t>Identify clients repayment capability.</a:t>
            </a:r>
          </a:p>
          <a:p>
            <a:pPr marL="1260475" lvl="3" indent="-342900">
              <a:buFont typeface="Wingdings" panose="05000000000000000000" pitchFamily="2" charset="2"/>
              <a:buChar char="Ø"/>
            </a:pPr>
            <a:endParaRPr lang="en-US" dirty="0"/>
          </a:p>
          <a:p>
            <a:pPr marL="914400" lvl="2" indent="0">
              <a:buNone/>
            </a:pPr>
            <a:endParaRPr lang="en-US"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Competition and problem explanation</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Introduction</a:t>
            </a:r>
          </a:p>
        </p:txBody>
      </p:sp>
    </p:spTree>
    <p:extLst>
      <p:ext uri="{BB962C8B-B14F-4D97-AF65-F5344CB8AC3E}">
        <p14:creationId xmlns:p14="http://schemas.microsoft.com/office/powerpoint/2010/main" val="2535400419"/>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Selection</a:t>
            </a:r>
          </a:p>
        </p:txBody>
      </p:sp>
      <p:sp>
        <p:nvSpPr>
          <p:cNvPr id="3" name="Text Placeholder 2"/>
          <p:cNvSpPr>
            <a:spLocks noGrp="1"/>
          </p:cNvSpPr>
          <p:nvPr>
            <p:ph type="body" sz="quarter" idx="10"/>
          </p:nvPr>
        </p:nvSpPr>
        <p:spPr/>
        <p:txBody>
          <a:bodyPr/>
          <a:lstStyle/>
          <a:p>
            <a:r>
              <a:rPr lang="en-US" dirty="0"/>
              <a:t>SECTION 6</a:t>
            </a:r>
          </a:p>
        </p:txBody>
      </p:sp>
    </p:spTree>
    <p:extLst>
      <p:ext uri="{BB962C8B-B14F-4D97-AF65-F5344CB8AC3E}">
        <p14:creationId xmlns:p14="http://schemas.microsoft.com/office/powerpoint/2010/main" val="4008055205"/>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1228" y="1108695"/>
            <a:ext cx="7365818" cy="699065"/>
          </a:xfrm>
        </p:spPr>
        <p:txBody>
          <a:bodyPr>
            <a:normAutofit/>
          </a:bodyPr>
          <a:lstStyle/>
          <a:p>
            <a:r>
              <a:rPr lang="en-US" dirty="0"/>
              <a:t>Feature Selection: p-values</a:t>
            </a:r>
          </a:p>
        </p:txBody>
      </p:sp>
      <p:sp>
        <p:nvSpPr>
          <p:cNvPr id="6" name="Content Placeholder 3">
            <a:extLst>
              <a:ext uri="{FF2B5EF4-FFF2-40B4-BE49-F238E27FC236}">
                <a16:creationId xmlns:a16="http://schemas.microsoft.com/office/drawing/2014/main" id="{7A46A37A-AE5C-478A-9EE0-F79E0A9D63E0}"/>
              </a:ext>
            </a:extLst>
          </p:cNvPr>
          <p:cNvSpPr txBox="1">
            <a:spLocks/>
          </p:cNvSpPr>
          <p:nvPr/>
        </p:nvSpPr>
        <p:spPr>
          <a:xfrm>
            <a:off x="465016" y="1979029"/>
            <a:ext cx="2918264" cy="2810633"/>
          </a:xfrm>
          <a:prstGeom prst="rect">
            <a:avLst/>
          </a:prstGeom>
        </p:spPr>
        <p:txBody>
          <a:bodyPr vert="horz" lIns="91440" tIns="45720" rIns="91440" bIns="45720" rtlCol="0">
            <a:normAutofit fontScale="85000" lnSpcReduction="20000"/>
          </a:bodyPr>
          <a:lstStyle>
            <a:lvl1pPr marL="342900" indent="-342900" algn="l" defTabSz="457200" rtl="0" eaLnBrk="1" latinLnBrk="0" hangingPunct="1">
              <a:lnSpc>
                <a:spcPct val="100000"/>
              </a:lnSpc>
              <a:spcBef>
                <a:spcPts val="0"/>
              </a:spcBef>
              <a:spcAft>
                <a:spcPts val="1800"/>
              </a:spcAft>
              <a:buClr>
                <a:schemeClr val="tx1">
                  <a:lumMod val="50000"/>
                  <a:lumOff val="50000"/>
                </a:schemeClr>
              </a:buClr>
              <a:buSzPct val="100000"/>
              <a:buFont typeface="+mj-lt"/>
              <a:buAutoNum type="arabicPeriod"/>
              <a:defRPr sz="1800" kern="1200" spc="0">
                <a:solidFill>
                  <a:schemeClr val="bg1"/>
                </a:solidFill>
                <a:latin typeface="Arial"/>
                <a:ea typeface="+mn-ea"/>
                <a:cs typeface="Arial"/>
              </a:defRPr>
            </a:lvl1pPr>
            <a:lvl2pPr marL="457200" indent="0" algn="ctr" defTabSz="457200" rtl="0" eaLnBrk="1" latinLnBrk="0" hangingPunct="1">
              <a:lnSpc>
                <a:spcPct val="100000"/>
              </a:lnSpc>
              <a:spcBef>
                <a:spcPts val="0"/>
              </a:spcBef>
              <a:spcAft>
                <a:spcPts val="1800"/>
              </a:spcAft>
              <a:buFont typeface="Arial"/>
              <a:buNone/>
              <a:defRPr sz="1800" kern="1200">
                <a:solidFill>
                  <a:schemeClr val="tx1">
                    <a:tint val="75000"/>
                  </a:schemeClr>
                </a:solidFill>
                <a:latin typeface="Arial"/>
                <a:ea typeface="+mn-ea"/>
                <a:cs typeface="Arial"/>
              </a:defRPr>
            </a:lvl2pPr>
            <a:lvl3pPr marL="914400" indent="0" algn="ctr" defTabSz="457200" rtl="0" eaLnBrk="1" latinLnBrk="0" hangingPunct="1">
              <a:lnSpc>
                <a:spcPct val="100000"/>
              </a:lnSpc>
              <a:spcBef>
                <a:spcPts val="0"/>
              </a:spcBef>
              <a:spcAft>
                <a:spcPts val="1800"/>
              </a:spcAft>
              <a:buFont typeface="Arial"/>
              <a:buNone/>
              <a:defRPr sz="1800" kern="1200">
                <a:solidFill>
                  <a:schemeClr val="tx1">
                    <a:tint val="75000"/>
                  </a:schemeClr>
                </a:solidFill>
                <a:latin typeface="Arial"/>
                <a:ea typeface="+mn-ea"/>
                <a:cs typeface="Arial"/>
              </a:defRPr>
            </a:lvl3pPr>
            <a:lvl4pPr marL="1371600" indent="0" algn="ctr" defTabSz="457200" rtl="0" eaLnBrk="1" latinLnBrk="0" hangingPunct="1">
              <a:lnSpc>
                <a:spcPct val="100000"/>
              </a:lnSpc>
              <a:spcBef>
                <a:spcPts val="0"/>
              </a:spcBef>
              <a:spcAft>
                <a:spcPts val="1800"/>
              </a:spcAft>
              <a:buFont typeface="Arial"/>
              <a:buNone/>
              <a:defRPr sz="1800" kern="1200">
                <a:solidFill>
                  <a:schemeClr val="tx1">
                    <a:tint val="75000"/>
                  </a:schemeClr>
                </a:solidFill>
                <a:latin typeface="Arial"/>
                <a:ea typeface="+mn-ea"/>
                <a:cs typeface="Arial"/>
              </a:defRPr>
            </a:lvl4pPr>
            <a:lvl5pPr marL="1828800" indent="0" algn="ctr" defTabSz="457200" rtl="0" eaLnBrk="1" latinLnBrk="0" hangingPunct="1">
              <a:lnSpc>
                <a:spcPct val="100000"/>
              </a:lnSpc>
              <a:spcBef>
                <a:spcPts val="0"/>
              </a:spcBef>
              <a:spcAft>
                <a:spcPts val="1800"/>
              </a:spcAft>
              <a:buFont typeface="Arial"/>
              <a:buNone/>
              <a:defRPr sz="18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dirty="0">
                <a:solidFill>
                  <a:schemeClr val="tx1"/>
                </a:solidFill>
              </a:rPr>
              <a:t>Significance level is used to determine which features contribute beyond just random noise. Set at .05.</a:t>
            </a:r>
          </a:p>
          <a:p>
            <a:r>
              <a:rPr lang="en-US" dirty="0">
                <a:solidFill>
                  <a:schemeClr val="tx1"/>
                </a:solidFill>
              </a:rPr>
              <a:t>Used two methods: the ANOVA F-test and the Chi-Squared test to generate p-values.</a:t>
            </a:r>
          </a:p>
          <a:p>
            <a:r>
              <a:rPr lang="en-US" dirty="0">
                <a:solidFill>
                  <a:schemeClr val="tx1"/>
                </a:solidFill>
              </a:rPr>
              <a:t>Most significant features identified are similar to each other and other methods.</a:t>
            </a:r>
          </a:p>
          <a:p>
            <a:endParaRPr lang="en-US" dirty="0">
              <a:solidFill>
                <a:schemeClr val="tx1"/>
              </a:solidFill>
            </a:endParaRPr>
          </a:p>
        </p:txBody>
      </p:sp>
      <p:pic>
        <p:nvPicPr>
          <p:cNvPr id="4" name="Picture 3" descr="A screenshot of a cell phone&#10;&#10;Description automatically generated">
            <a:extLst>
              <a:ext uri="{FF2B5EF4-FFF2-40B4-BE49-F238E27FC236}">
                <a16:creationId xmlns:a16="http://schemas.microsoft.com/office/drawing/2014/main" id="{F5F86480-B73A-439E-8B74-049942CADB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91841" y="2150298"/>
            <a:ext cx="5760720" cy="2810633"/>
          </a:xfrm>
          <a:prstGeom prst="rect">
            <a:avLst/>
          </a:prstGeom>
        </p:spPr>
      </p:pic>
      <p:sp>
        <p:nvSpPr>
          <p:cNvPr id="3" name="Rectangle 2">
            <a:extLst>
              <a:ext uri="{FF2B5EF4-FFF2-40B4-BE49-F238E27FC236}">
                <a16:creationId xmlns:a16="http://schemas.microsoft.com/office/drawing/2014/main" id="{2B8BCEE7-F2EB-4F84-A0AE-6017E358CAD1}"/>
              </a:ext>
            </a:extLst>
          </p:cNvPr>
          <p:cNvSpPr/>
          <p:nvPr/>
        </p:nvSpPr>
        <p:spPr>
          <a:xfrm>
            <a:off x="5442200" y="1708729"/>
            <a:ext cx="1616725" cy="369332"/>
          </a:xfrm>
          <a:prstGeom prst="rect">
            <a:avLst/>
          </a:prstGeom>
        </p:spPr>
        <p:txBody>
          <a:bodyPr wrap="none">
            <a:spAutoFit/>
          </a:bodyPr>
          <a:lstStyle/>
          <a:p>
            <a:r>
              <a:rPr lang="en-US" dirty="0"/>
              <a:t>ANOVA F-test</a:t>
            </a:r>
          </a:p>
        </p:txBody>
      </p:sp>
    </p:spTree>
    <p:extLst>
      <p:ext uri="{BB962C8B-B14F-4D97-AF65-F5344CB8AC3E}">
        <p14:creationId xmlns:p14="http://schemas.microsoft.com/office/powerpoint/2010/main" val="38462063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7" y="553664"/>
            <a:ext cx="8004391" cy="699065"/>
          </a:xfrm>
        </p:spPr>
        <p:txBody>
          <a:bodyPr>
            <a:normAutofit/>
          </a:bodyPr>
          <a:lstStyle/>
          <a:p>
            <a:r>
              <a:rPr lang="en-US" sz="2400" dirty="0"/>
              <a:t>Feature Selection contd.</a:t>
            </a:r>
          </a:p>
        </p:txBody>
      </p:sp>
      <p:sp>
        <p:nvSpPr>
          <p:cNvPr id="3" name="Text Placeholder 2"/>
          <p:cNvSpPr>
            <a:spLocks noGrp="1"/>
          </p:cNvSpPr>
          <p:nvPr>
            <p:ph type="body" sz="quarter" idx="10"/>
          </p:nvPr>
        </p:nvSpPr>
        <p:spPr/>
        <p:txBody>
          <a:bodyPr/>
          <a:lstStyle/>
          <a:p>
            <a:r>
              <a:rPr lang="en-US" dirty="0"/>
              <a:t>Feature Engineering</a:t>
            </a:r>
          </a:p>
        </p:txBody>
      </p:sp>
      <p:sp>
        <p:nvSpPr>
          <p:cNvPr id="4" name="Content Placeholder 3"/>
          <p:cNvSpPr>
            <a:spLocks noGrp="1"/>
          </p:cNvSpPr>
          <p:nvPr>
            <p:ph idx="1"/>
          </p:nvPr>
        </p:nvSpPr>
        <p:spPr>
          <a:xfrm>
            <a:off x="518824" y="1238463"/>
            <a:ext cx="4901315" cy="3351373"/>
          </a:xfrm>
        </p:spPr>
        <p:txBody>
          <a:bodyPr>
            <a:noAutofit/>
          </a:bodyPr>
          <a:lstStyle/>
          <a:p>
            <a:pPr>
              <a:lnSpc>
                <a:spcPct val="120000"/>
              </a:lnSpc>
            </a:pPr>
            <a:r>
              <a:rPr lang="en-US" sz="1050" b="1" dirty="0"/>
              <a:t>Reduce number of features - </a:t>
            </a:r>
            <a:r>
              <a:rPr lang="en-US" sz="1050" dirty="0"/>
              <a:t>Input set has a total of 271 features after transforming numerical variables and one hot encoding the categorical variables.</a:t>
            </a:r>
          </a:p>
          <a:p>
            <a:pPr>
              <a:lnSpc>
                <a:spcPct val="120000"/>
              </a:lnSpc>
            </a:pPr>
            <a:r>
              <a:rPr lang="en-US" sz="1050" b="1" dirty="0"/>
              <a:t>Random Forest Classier</a:t>
            </a:r>
            <a:r>
              <a:rPr lang="en-US" sz="1050" dirty="0"/>
              <a:t> is used to derive the most important features from the full set of input features. </a:t>
            </a:r>
          </a:p>
          <a:p>
            <a:pPr>
              <a:lnSpc>
                <a:spcPct val="120000"/>
              </a:lnSpc>
            </a:pPr>
            <a:r>
              <a:rPr lang="en-US" sz="1050" dirty="0"/>
              <a:t>The top features from the </a:t>
            </a:r>
            <a:r>
              <a:rPr lang="en-US" sz="1050" b="1" dirty="0"/>
              <a:t>F-test, Chi-squared test and the Decision trees ensemble classifier </a:t>
            </a:r>
            <a:r>
              <a:rPr lang="en-US" sz="1050" dirty="0"/>
              <a:t>are to a large extent similar.</a:t>
            </a:r>
          </a:p>
          <a:p>
            <a:pPr>
              <a:lnSpc>
                <a:spcPct val="120000"/>
              </a:lnSpc>
            </a:pPr>
            <a:r>
              <a:rPr lang="en-US" sz="1050" b="1" dirty="0"/>
              <a:t>TopFeatureSelector</a:t>
            </a:r>
            <a:r>
              <a:rPr lang="en-US" sz="1050" dirty="0"/>
              <a:t> custom class can be used to get the indices of the top features which can directly be fed into a pipeline.</a:t>
            </a:r>
          </a:p>
          <a:p>
            <a:pPr>
              <a:lnSpc>
                <a:spcPct val="120000"/>
              </a:lnSpc>
            </a:pPr>
            <a:r>
              <a:rPr lang="en-US" sz="1050" b="1" dirty="0"/>
              <a:t>Pipeline</a:t>
            </a:r>
            <a:r>
              <a:rPr lang="en-US" sz="1050" dirty="0"/>
              <a:t> with feature selection and the estimator is created to test with different inputs for number of features to be used in the final model.</a:t>
            </a:r>
          </a:p>
        </p:txBody>
      </p:sp>
      <p:pic>
        <p:nvPicPr>
          <p:cNvPr id="6" name="Picture 5">
            <a:extLst>
              <a:ext uri="{FF2B5EF4-FFF2-40B4-BE49-F238E27FC236}">
                <a16:creationId xmlns:a16="http://schemas.microsoft.com/office/drawing/2014/main" id="{38B655DA-F320-4D46-A8CD-E3463B1CF1D4}"/>
              </a:ext>
            </a:extLst>
          </p:cNvPr>
          <p:cNvPicPr>
            <a:picLocks noChangeAspect="1"/>
          </p:cNvPicPr>
          <p:nvPr/>
        </p:nvPicPr>
        <p:blipFill>
          <a:blip r:embed="rId2"/>
          <a:stretch>
            <a:fillRect/>
          </a:stretch>
        </p:blipFill>
        <p:spPr>
          <a:xfrm>
            <a:off x="5420139" y="1222158"/>
            <a:ext cx="3505201" cy="2832652"/>
          </a:xfrm>
          <a:prstGeom prst="rect">
            <a:avLst/>
          </a:prstGeom>
        </p:spPr>
      </p:pic>
    </p:spTree>
    <p:extLst>
      <p:ext uri="{BB962C8B-B14F-4D97-AF65-F5344CB8AC3E}">
        <p14:creationId xmlns:p14="http://schemas.microsoft.com/office/powerpoint/2010/main" val="21440120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7" y="553664"/>
            <a:ext cx="8004391" cy="699065"/>
          </a:xfrm>
        </p:spPr>
        <p:txBody>
          <a:bodyPr>
            <a:normAutofit/>
          </a:bodyPr>
          <a:lstStyle/>
          <a:p>
            <a:r>
              <a:rPr lang="en-US" sz="2400" dirty="0"/>
              <a:t>Feature Selection – Top 10 important features</a:t>
            </a:r>
          </a:p>
        </p:txBody>
      </p:sp>
      <p:sp>
        <p:nvSpPr>
          <p:cNvPr id="3" name="Text Placeholder 2"/>
          <p:cNvSpPr>
            <a:spLocks noGrp="1"/>
          </p:cNvSpPr>
          <p:nvPr>
            <p:ph type="body" sz="quarter" idx="10"/>
          </p:nvPr>
        </p:nvSpPr>
        <p:spPr/>
        <p:txBody>
          <a:bodyPr/>
          <a:lstStyle/>
          <a:p>
            <a:r>
              <a:rPr lang="en-US" dirty="0"/>
              <a:t>Feature Selection</a:t>
            </a:r>
          </a:p>
        </p:txBody>
      </p:sp>
      <p:pic>
        <p:nvPicPr>
          <p:cNvPr id="5" name="Picture 4">
            <a:extLst>
              <a:ext uri="{FF2B5EF4-FFF2-40B4-BE49-F238E27FC236}">
                <a16:creationId xmlns:a16="http://schemas.microsoft.com/office/drawing/2014/main" id="{95F1A68B-5A2D-4A97-B9A5-E5D61A3FBE7A}"/>
              </a:ext>
            </a:extLst>
          </p:cNvPr>
          <p:cNvPicPr>
            <a:picLocks noChangeAspect="1"/>
          </p:cNvPicPr>
          <p:nvPr/>
        </p:nvPicPr>
        <p:blipFill rotWithShape="1">
          <a:blip r:embed="rId2"/>
          <a:srcRect l="1780" t="2241" r="1270" b="8288"/>
          <a:stretch/>
        </p:blipFill>
        <p:spPr>
          <a:xfrm>
            <a:off x="795130" y="1331844"/>
            <a:ext cx="7553739" cy="2769706"/>
          </a:xfrm>
          <a:prstGeom prst="rect">
            <a:avLst/>
          </a:prstGeom>
        </p:spPr>
      </p:pic>
    </p:spTree>
    <p:extLst>
      <p:ext uri="{BB962C8B-B14F-4D97-AF65-F5344CB8AC3E}">
        <p14:creationId xmlns:p14="http://schemas.microsoft.com/office/powerpoint/2010/main" val="6964297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Baseline model</a:t>
            </a:r>
          </a:p>
        </p:txBody>
      </p:sp>
      <p:sp>
        <p:nvSpPr>
          <p:cNvPr id="3" name="Text Placeholder 2"/>
          <p:cNvSpPr>
            <a:spLocks noGrp="1"/>
          </p:cNvSpPr>
          <p:nvPr>
            <p:ph type="body" sz="quarter" idx="10"/>
          </p:nvPr>
        </p:nvSpPr>
        <p:spPr/>
        <p:txBody>
          <a:bodyPr/>
          <a:lstStyle/>
          <a:p>
            <a:r>
              <a:rPr lang="en-US" dirty="0"/>
              <a:t>SECTION 7</a:t>
            </a:r>
          </a:p>
        </p:txBody>
      </p:sp>
    </p:spTree>
    <p:extLst>
      <p:ext uri="{BB962C8B-B14F-4D97-AF65-F5344CB8AC3E}">
        <p14:creationId xmlns:p14="http://schemas.microsoft.com/office/powerpoint/2010/main" val="3136811733"/>
      </p:ext>
    </p:extLst>
  </p:cSld>
  <p:clrMapOvr>
    <a:masterClrMapping/>
  </p:clrMapOvr>
  <mc:AlternateContent xmlns:mc="http://schemas.openxmlformats.org/markup-compatibility/2006" xmlns:p14="http://schemas.microsoft.com/office/powerpoint/2010/main">
    <mc:Choice Requires="p14">
      <p:transition spd="slow" p14:dur="2000" advTm="944"/>
    </mc:Choice>
    <mc:Fallback xmlns="">
      <p:transition spd="slow" advTm="944"/>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3">
            <a:extLst>
              <a:ext uri="{FF2B5EF4-FFF2-40B4-BE49-F238E27FC236}">
                <a16:creationId xmlns:a16="http://schemas.microsoft.com/office/drawing/2014/main" id="{AFE6B4DC-9208-5442-AEB2-31F5E24D1D82}"/>
              </a:ext>
            </a:extLst>
          </p:cNvPr>
          <p:cNvSpPr txBox="1">
            <a:spLocks/>
          </p:cNvSpPr>
          <p:nvPr/>
        </p:nvSpPr>
        <p:spPr>
          <a:xfrm>
            <a:off x="280192" y="916056"/>
            <a:ext cx="4690978" cy="1233404"/>
          </a:xfrm>
          <a:prstGeom prst="rect">
            <a:avLst/>
          </a:prstGeom>
        </p:spPr>
        <p:txBody>
          <a:bodyPr vert="horz" lIns="91440" tIns="45720" rIns="91440" bIns="45720" rtlCol="0" anchor="t">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10000"/>
              </a:lnSpc>
              <a:spcAft>
                <a:spcPts val="0"/>
              </a:spcAft>
              <a:buNone/>
            </a:pPr>
            <a:r>
              <a:rPr lang="en-US" sz="2400" b="1" dirty="0">
                <a:solidFill>
                  <a:schemeClr val="tx1"/>
                </a:solidFill>
              </a:rPr>
              <a:t>Baseline Model: </a:t>
            </a:r>
          </a:p>
        </p:txBody>
      </p:sp>
      <p:sp>
        <p:nvSpPr>
          <p:cNvPr id="20" name="TextBox 19">
            <a:extLst>
              <a:ext uri="{FF2B5EF4-FFF2-40B4-BE49-F238E27FC236}">
                <a16:creationId xmlns:a16="http://schemas.microsoft.com/office/drawing/2014/main" id="{0FDE0F13-F071-1044-B297-6DAFF4AF8716}"/>
              </a:ext>
            </a:extLst>
          </p:cNvPr>
          <p:cNvSpPr txBox="1"/>
          <p:nvPr/>
        </p:nvSpPr>
        <p:spPr>
          <a:xfrm>
            <a:off x="6268449" y="2779293"/>
            <a:ext cx="0" cy="0"/>
          </a:xfrm>
          <a:prstGeom prst="rect">
            <a:avLst/>
          </a:prstGeom>
        </p:spPr>
        <p:txBody>
          <a:bodyPr vert="horz" wrap="none" lIns="91440" tIns="45720" rIns="91440" bIns="45720" rtlCol="0" anchor="ctr">
            <a:noAutofit/>
          </a:bodyPr>
          <a:lstStyle/>
          <a:p>
            <a:pPr algn="l"/>
            <a:endParaRPr lang="en-US" sz="800" b="0" dirty="0">
              <a:solidFill>
                <a:schemeClr val="bg1">
                  <a:lumMod val="75000"/>
                </a:schemeClr>
              </a:solidFill>
            </a:endParaRPr>
          </a:p>
        </p:txBody>
      </p:sp>
      <p:sp>
        <p:nvSpPr>
          <p:cNvPr id="25" name="Text Placeholder 2">
            <a:extLst>
              <a:ext uri="{FF2B5EF4-FFF2-40B4-BE49-F238E27FC236}">
                <a16:creationId xmlns:a16="http://schemas.microsoft.com/office/drawing/2014/main" id="{567D76B9-7483-5F4D-A4D3-84CA782B21AB}"/>
              </a:ext>
            </a:extLst>
          </p:cNvPr>
          <p:cNvSpPr>
            <a:spLocks noGrp="1"/>
          </p:cNvSpPr>
          <p:nvPr>
            <p:ph type="body" sz="quarter" idx="10"/>
          </p:nvPr>
        </p:nvSpPr>
        <p:spPr/>
        <p:txBody>
          <a:bodyPr/>
          <a:lstStyle/>
          <a:p>
            <a:r>
              <a:rPr lang="en-US" dirty="0"/>
              <a:t>Baseline Model</a:t>
            </a:r>
          </a:p>
        </p:txBody>
      </p:sp>
      <p:pic>
        <p:nvPicPr>
          <p:cNvPr id="1026" name="Picture 2" descr="Image result for roc curve explained">
            <a:extLst>
              <a:ext uri="{FF2B5EF4-FFF2-40B4-BE49-F238E27FC236}">
                <a16:creationId xmlns:a16="http://schemas.microsoft.com/office/drawing/2014/main" id="{D47232E1-23C7-9041-A670-941095D023A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208" r="6554"/>
          <a:stretch/>
        </p:blipFill>
        <p:spPr bwMode="auto">
          <a:xfrm>
            <a:off x="5325993" y="2146284"/>
            <a:ext cx="2863160" cy="223151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7DD23B2-9EBF-F343-817B-C8AA6BF39835}"/>
              </a:ext>
            </a:extLst>
          </p:cNvPr>
          <p:cNvPicPr>
            <a:picLocks noChangeAspect="1"/>
          </p:cNvPicPr>
          <p:nvPr/>
        </p:nvPicPr>
        <p:blipFill rotWithShape="1">
          <a:blip r:embed="rId4"/>
          <a:srcRect l="-4462" r="57957" b="75781"/>
          <a:stretch/>
        </p:blipFill>
        <p:spPr>
          <a:xfrm>
            <a:off x="-168286" y="2653310"/>
            <a:ext cx="4478669" cy="375648"/>
          </a:xfrm>
          <a:prstGeom prst="rect">
            <a:avLst/>
          </a:prstGeom>
        </p:spPr>
      </p:pic>
      <p:sp>
        <p:nvSpPr>
          <p:cNvPr id="2" name="Rectangle 1">
            <a:extLst>
              <a:ext uri="{FF2B5EF4-FFF2-40B4-BE49-F238E27FC236}">
                <a16:creationId xmlns:a16="http://schemas.microsoft.com/office/drawing/2014/main" id="{86296B89-6167-5546-987E-F3660B72AE2A}"/>
              </a:ext>
            </a:extLst>
          </p:cNvPr>
          <p:cNvSpPr/>
          <p:nvPr/>
        </p:nvSpPr>
        <p:spPr>
          <a:xfrm>
            <a:off x="5341688" y="1499953"/>
            <a:ext cx="3099414" cy="646331"/>
          </a:xfrm>
          <a:prstGeom prst="rect">
            <a:avLst/>
          </a:prstGeom>
        </p:spPr>
        <p:txBody>
          <a:bodyPr wrap="square">
            <a:spAutoFit/>
          </a:bodyPr>
          <a:lstStyle/>
          <a:p>
            <a:pPr marL="285750" indent="-285750">
              <a:buFont typeface="Arial" panose="020B0604020202020204" pitchFamily="34" charset="0"/>
              <a:buChar char="•"/>
            </a:pPr>
            <a:r>
              <a:rPr lang="en-US" dirty="0">
                <a:latin typeface="Arial" panose="020B0604020202020204" pitchFamily="34" charset="0"/>
              </a:rPr>
              <a:t>Accuracy</a:t>
            </a:r>
          </a:p>
          <a:p>
            <a:pPr marL="285750" indent="-285750">
              <a:buFont typeface="Arial" panose="020B0604020202020204" pitchFamily="34" charset="0"/>
              <a:buChar char="•"/>
            </a:pPr>
            <a:r>
              <a:rPr lang="en-US" dirty="0">
                <a:latin typeface="Arial" panose="020B0604020202020204" pitchFamily="34" charset="0"/>
              </a:rPr>
              <a:t>ROC_AUC</a:t>
            </a:r>
            <a:endParaRPr lang="en-US" dirty="0"/>
          </a:p>
        </p:txBody>
      </p:sp>
      <p:sp>
        <p:nvSpPr>
          <p:cNvPr id="4" name="Rectangle 3">
            <a:extLst>
              <a:ext uri="{FF2B5EF4-FFF2-40B4-BE49-F238E27FC236}">
                <a16:creationId xmlns:a16="http://schemas.microsoft.com/office/drawing/2014/main" id="{91ABDBBE-C90C-6544-809D-6CBE1C34B05F}"/>
              </a:ext>
            </a:extLst>
          </p:cNvPr>
          <p:cNvSpPr/>
          <p:nvPr/>
        </p:nvSpPr>
        <p:spPr>
          <a:xfrm>
            <a:off x="5237043" y="901988"/>
            <a:ext cx="3514423" cy="461665"/>
          </a:xfrm>
          <a:prstGeom prst="rect">
            <a:avLst/>
          </a:prstGeom>
        </p:spPr>
        <p:txBody>
          <a:bodyPr wrap="square">
            <a:spAutoFit/>
          </a:bodyPr>
          <a:lstStyle/>
          <a:p>
            <a:r>
              <a:rPr lang="en-US" sz="2400" b="1" dirty="0">
                <a:latin typeface="Arial" panose="020B0604020202020204" pitchFamily="34" charset="0"/>
              </a:rPr>
              <a:t>Evaluation Metrics</a:t>
            </a:r>
            <a:endParaRPr lang="en-US" sz="2400" b="1" dirty="0"/>
          </a:p>
        </p:txBody>
      </p:sp>
      <p:pic>
        <p:nvPicPr>
          <p:cNvPr id="13" name="Picture 12">
            <a:extLst>
              <a:ext uri="{FF2B5EF4-FFF2-40B4-BE49-F238E27FC236}">
                <a16:creationId xmlns:a16="http://schemas.microsoft.com/office/drawing/2014/main" id="{75422FE4-4B2E-3A40-8D14-DC6E74546702}"/>
              </a:ext>
            </a:extLst>
          </p:cNvPr>
          <p:cNvPicPr>
            <a:picLocks noChangeAspect="1"/>
          </p:cNvPicPr>
          <p:nvPr/>
        </p:nvPicPr>
        <p:blipFill rotWithShape="1">
          <a:blip r:embed="rId4"/>
          <a:srcRect l="43483" t="-1150" r="177" b="76931"/>
          <a:stretch/>
        </p:blipFill>
        <p:spPr>
          <a:xfrm>
            <a:off x="280192" y="3484968"/>
            <a:ext cx="4572001" cy="316535"/>
          </a:xfrm>
          <a:prstGeom prst="rect">
            <a:avLst/>
          </a:prstGeom>
        </p:spPr>
      </p:pic>
      <p:pic>
        <p:nvPicPr>
          <p:cNvPr id="15" name="Picture 14">
            <a:extLst>
              <a:ext uri="{FF2B5EF4-FFF2-40B4-BE49-F238E27FC236}">
                <a16:creationId xmlns:a16="http://schemas.microsoft.com/office/drawing/2014/main" id="{3E9FDBB6-D3C2-8B4A-A441-18B4BC102603}"/>
              </a:ext>
            </a:extLst>
          </p:cNvPr>
          <p:cNvPicPr>
            <a:picLocks noChangeAspect="1"/>
          </p:cNvPicPr>
          <p:nvPr/>
        </p:nvPicPr>
        <p:blipFill rotWithShape="1">
          <a:blip r:embed="rId5"/>
          <a:srcRect l="33521" t="-6531" b="52069"/>
          <a:stretch/>
        </p:blipFill>
        <p:spPr>
          <a:xfrm>
            <a:off x="280192" y="3111419"/>
            <a:ext cx="4572002" cy="359662"/>
          </a:xfrm>
          <a:prstGeom prst="rect">
            <a:avLst/>
          </a:prstGeom>
        </p:spPr>
      </p:pic>
      <p:sp>
        <p:nvSpPr>
          <p:cNvPr id="3" name="Rectangle 2">
            <a:extLst>
              <a:ext uri="{FF2B5EF4-FFF2-40B4-BE49-F238E27FC236}">
                <a16:creationId xmlns:a16="http://schemas.microsoft.com/office/drawing/2014/main" id="{DFBCE75B-6A7D-44F7-AB29-755F7E513BF3}"/>
              </a:ext>
            </a:extLst>
          </p:cNvPr>
          <p:cNvSpPr/>
          <p:nvPr/>
        </p:nvSpPr>
        <p:spPr>
          <a:xfrm>
            <a:off x="344679" y="1678837"/>
            <a:ext cx="4572000" cy="646331"/>
          </a:xfrm>
          <a:prstGeom prst="rect">
            <a:avLst/>
          </a:prstGeom>
        </p:spPr>
        <p:txBody>
          <a:bodyPr>
            <a:spAutoFit/>
          </a:bodyPr>
          <a:lstStyle/>
          <a:p>
            <a:r>
              <a:rPr lang="en-US" b="1" dirty="0"/>
              <a:t>Logistic Regression</a:t>
            </a:r>
            <a:endParaRPr lang="en-US" dirty="0"/>
          </a:p>
          <a:p>
            <a:r>
              <a:rPr lang="en-US" b="1" dirty="0"/>
              <a:t>with 150 Important Features</a:t>
            </a:r>
            <a:endParaRPr lang="en-US" dirty="0"/>
          </a:p>
        </p:txBody>
      </p:sp>
    </p:spTree>
    <p:extLst>
      <p:ext uri="{BB962C8B-B14F-4D97-AF65-F5344CB8AC3E}">
        <p14:creationId xmlns:p14="http://schemas.microsoft.com/office/powerpoint/2010/main" val="8633637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Comparison</a:t>
            </a:r>
          </a:p>
        </p:txBody>
      </p:sp>
      <p:sp>
        <p:nvSpPr>
          <p:cNvPr id="3" name="Text Placeholder 2"/>
          <p:cNvSpPr>
            <a:spLocks noGrp="1"/>
          </p:cNvSpPr>
          <p:nvPr>
            <p:ph type="body" sz="quarter" idx="10"/>
          </p:nvPr>
        </p:nvSpPr>
        <p:spPr/>
        <p:txBody>
          <a:bodyPr/>
          <a:lstStyle/>
          <a:p>
            <a:r>
              <a:rPr lang="en-US" dirty="0"/>
              <a:t>SECTION 8</a:t>
            </a:r>
          </a:p>
        </p:txBody>
      </p:sp>
    </p:spTree>
    <p:extLst>
      <p:ext uri="{BB962C8B-B14F-4D97-AF65-F5344CB8AC3E}">
        <p14:creationId xmlns:p14="http://schemas.microsoft.com/office/powerpoint/2010/main" val="2618513488"/>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a:t>Model </a:t>
            </a:r>
            <a:r>
              <a:rPr lang="en-US" dirty="0" err="1"/>
              <a:t>Comparision</a:t>
            </a:r>
            <a:endParaRPr lang="en-US" dirty="0"/>
          </a:p>
        </p:txBody>
      </p:sp>
      <p:sp>
        <p:nvSpPr>
          <p:cNvPr id="7" name="Title 1">
            <a:extLst>
              <a:ext uri="{FF2B5EF4-FFF2-40B4-BE49-F238E27FC236}">
                <a16:creationId xmlns:a16="http://schemas.microsoft.com/office/drawing/2014/main" id="{84191E0D-B54B-4243-8622-D522D24CF476}"/>
              </a:ext>
            </a:extLst>
          </p:cNvPr>
          <p:cNvSpPr>
            <a:spLocks noGrp="1"/>
          </p:cNvSpPr>
          <p:nvPr>
            <p:ph type="ctrTitle"/>
          </p:nvPr>
        </p:nvSpPr>
        <p:spPr>
          <a:xfrm>
            <a:off x="802638" y="655847"/>
            <a:ext cx="7365818" cy="699065"/>
          </a:xfrm>
        </p:spPr>
        <p:txBody>
          <a:bodyPr/>
          <a:lstStyle/>
          <a:p>
            <a:r>
              <a:rPr lang="en-US" sz="2400" dirty="0"/>
              <a:t>Model Comparison</a:t>
            </a:r>
          </a:p>
        </p:txBody>
      </p:sp>
      <p:sp>
        <p:nvSpPr>
          <p:cNvPr id="8" name="Content Placeholder 3">
            <a:extLst>
              <a:ext uri="{FF2B5EF4-FFF2-40B4-BE49-F238E27FC236}">
                <a16:creationId xmlns:a16="http://schemas.microsoft.com/office/drawing/2014/main" id="{93203C10-4BCE-8946-BBE4-BA7DE29CF550}"/>
              </a:ext>
            </a:extLst>
          </p:cNvPr>
          <p:cNvSpPr>
            <a:spLocks noGrp="1"/>
          </p:cNvSpPr>
          <p:nvPr>
            <p:ph idx="1"/>
          </p:nvPr>
        </p:nvSpPr>
        <p:spPr>
          <a:xfrm>
            <a:off x="802638" y="1526181"/>
            <a:ext cx="7366018" cy="2810633"/>
          </a:xfrm>
        </p:spPr>
        <p:txBody>
          <a:bodyPr>
            <a:normAutofit fontScale="85000" lnSpcReduction="20000"/>
          </a:bodyPr>
          <a:lstStyle/>
          <a:p>
            <a:r>
              <a:rPr lang="en-US" b="1" dirty="0"/>
              <a:t>Baseline Model with 150 Important Features - Logistic Regression</a:t>
            </a:r>
          </a:p>
          <a:p>
            <a:r>
              <a:rPr lang="en-US" b="1" dirty="0"/>
              <a:t>Significance test with Hyperparameter tuning with following:</a:t>
            </a:r>
          </a:p>
          <a:p>
            <a:pPr lvl="1"/>
            <a:r>
              <a:rPr lang="en-US" b="1" dirty="0" err="1"/>
              <a:t>XGBClassifier</a:t>
            </a:r>
            <a:endParaRPr lang="en-US" b="1" dirty="0"/>
          </a:p>
          <a:p>
            <a:pPr lvl="1"/>
            <a:r>
              <a:rPr lang="en-US" b="1" dirty="0" err="1"/>
              <a:t>GradientBoostingClassifier</a:t>
            </a:r>
            <a:endParaRPr lang="en-US" b="1" dirty="0"/>
          </a:p>
          <a:p>
            <a:pPr lvl="1"/>
            <a:r>
              <a:rPr lang="en-US" b="1" dirty="0"/>
              <a:t>Support Vector</a:t>
            </a:r>
          </a:p>
          <a:p>
            <a:pPr lvl="1"/>
            <a:r>
              <a:rPr lang="en-US" b="1" dirty="0"/>
              <a:t>Stochastic GD</a:t>
            </a:r>
          </a:p>
          <a:p>
            <a:pPr lvl="1"/>
            <a:r>
              <a:rPr lang="en-US" b="1" dirty="0" err="1"/>
              <a:t>RandomForest</a:t>
            </a:r>
            <a:endParaRPr lang="en-US" dirty="0"/>
          </a:p>
        </p:txBody>
      </p:sp>
    </p:spTree>
    <p:extLst>
      <p:ext uri="{BB962C8B-B14F-4D97-AF65-F5344CB8AC3E}">
        <p14:creationId xmlns:p14="http://schemas.microsoft.com/office/powerpoint/2010/main" val="281471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2F830-BADF-2C4C-BD93-974139D0DDDB}"/>
              </a:ext>
            </a:extLst>
          </p:cNvPr>
          <p:cNvSpPr>
            <a:spLocks noGrp="1"/>
          </p:cNvSpPr>
          <p:nvPr>
            <p:ph type="ctrTitle"/>
          </p:nvPr>
        </p:nvSpPr>
        <p:spPr/>
        <p:txBody>
          <a:bodyPr>
            <a:normAutofit fontScale="90000"/>
          </a:bodyPr>
          <a:lstStyle/>
          <a:p>
            <a:r>
              <a:rPr lang="en-US" dirty="0"/>
              <a:t>Model Comparison – Significance Test results</a:t>
            </a:r>
          </a:p>
        </p:txBody>
      </p:sp>
      <p:sp>
        <p:nvSpPr>
          <p:cNvPr id="4" name="Content Placeholder 3">
            <a:extLst>
              <a:ext uri="{FF2B5EF4-FFF2-40B4-BE49-F238E27FC236}">
                <a16:creationId xmlns:a16="http://schemas.microsoft.com/office/drawing/2014/main" id="{B8D30DD6-BB05-FC41-AB8F-1EE2D9AFC784}"/>
              </a:ext>
            </a:extLst>
          </p:cNvPr>
          <p:cNvSpPr>
            <a:spLocks noGrp="1"/>
          </p:cNvSpPr>
          <p:nvPr>
            <p:ph idx="1"/>
          </p:nvPr>
        </p:nvSpPr>
        <p:spPr>
          <a:xfrm>
            <a:off x="518824" y="1629404"/>
            <a:ext cx="8015594" cy="2253279"/>
          </a:xfrm>
        </p:spPr>
        <p:txBody>
          <a:bodyPr/>
          <a:lstStyle/>
          <a:p>
            <a:pPr marL="0" indent="0">
              <a:buNone/>
            </a:pPr>
            <a:r>
              <a:rPr lang="en-US" dirty="0"/>
              <a:t>GridSearchCV</a:t>
            </a:r>
          </a:p>
        </p:txBody>
      </p:sp>
      <p:pic>
        <p:nvPicPr>
          <p:cNvPr id="5" name="Picture 4">
            <a:extLst>
              <a:ext uri="{FF2B5EF4-FFF2-40B4-BE49-F238E27FC236}">
                <a16:creationId xmlns:a16="http://schemas.microsoft.com/office/drawing/2014/main" id="{F1DFB8AC-FAC1-5842-9861-5AA824AE4376}"/>
              </a:ext>
            </a:extLst>
          </p:cNvPr>
          <p:cNvPicPr>
            <a:picLocks noChangeAspect="1"/>
          </p:cNvPicPr>
          <p:nvPr/>
        </p:nvPicPr>
        <p:blipFill>
          <a:blip r:embed="rId3"/>
          <a:stretch>
            <a:fillRect/>
          </a:stretch>
        </p:blipFill>
        <p:spPr>
          <a:xfrm>
            <a:off x="518623" y="2246110"/>
            <a:ext cx="8015595" cy="1577219"/>
          </a:xfrm>
          <a:prstGeom prst="rect">
            <a:avLst/>
          </a:prstGeom>
        </p:spPr>
      </p:pic>
      <p:sp>
        <p:nvSpPr>
          <p:cNvPr id="6" name="Rectangle 5">
            <a:extLst>
              <a:ext uri="{FF2B5EF4-FFF2-40B4-BE49-F238E27FC236}">
                <a16:creationId xmlns:a16="http://schemas.microsoft.com/office/drawing/2014/main" id="{BD89F8D5-14EB-404B-AB3F-3297774266B0}"/>
              </a:ext>
            </a:extLst>
          </p:cNvPr>
          <p:cNvSpPr/>
          <p:nvPr/>
        </p:nvSpPr>
        <p:spPr>
          <a:xfrm>
            <a:off x="467381" y="2442411"/>
            <a:ext cx="8151061" cy="295513"/>
          </a:xfrm>
          <a:prstGeom prst="rect">
            <a:avLst/>
          </a:prstGeom>
          <a:noFill/>
          <a:ln w="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 Placeholder 2">
            <a:extLst>
              <a:ext uri="{FF2B5EF4-FFF2-40B4-BE49-F238E27FC236}">
                <a16:creationId xmlns:a16="http://schemas.microsoft.com/office/drawing/2014/main" id="{E888D78B-AF7E-A84E-8D5A-E4ED1E2D0617}"/>
              </a:ext>
            </a:extLst>
          </p:cNvPr>
          <p:cNvSpPr>
            <a:spLocks noGrp="1"/>
          </p:cNvSpPr>
          <p:nvPr>
            <p:ph type="body" sz="quarter" idx="10"/>
          </p:nvPr>
        </p:nvSpPr>
        <p:spPr/>
        <p:txBody>
          <a:bodyPr/>
          <a:lstStyle/>
          <a:p>
            <a:r>
              <a:rPr lang="en-US" dirty="0"/>
              <a:t>Model Comparison</a:t>
            </a:r>
          </a:p>
        </p:txBody>
      </p:sp>
      <p:sp>
        <p:nvSpPr>
          <p:cNvPr id="8" name="Content Placeholder 3">
            <a:extLst>
              <a:ext uri="{FF2B5EF4-FFF2-40B4-BE49-F238E27FC236}">
                <a16:creationId xmlns:a16="http://schemas.microsoft.com/office/drawing/2014/main" id="{722A1965-35E8-4EDD-89AC-B4B3D603DFD6}"/>
              </a:ext>
            </a:extLst>
          </p:cNvPr>
          <p:cNvSpPr txBox="1">
            <a:spLocks/>
          </p:cNvSpPr>
          <p:nvPr/>
        </p:nvSpPr>
        <p:spPr>
          <a:xfrm>
            <a:off x="486113" y="4078983"/>
            <a:ext cx="7680181" cy="420406"/>
          </a:xfrm>
          <a:prstGeom prst="rect">
            <a:avLst/>
          </a:prstGeom>
        </p:spPr>
        <p:txBody>
          <a:bodyPr vert="horz" lIns="91440" tIns="45720" rIns="91440" bIns="45720" rtlCol="0">
            <a:normAutofit fontScale="70000" lnSpcReduction="20000"/>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t>Almost all models are significantly better than the baseline Logistic regression model with XGBoost showing best AUC score. </a:t>
            </a:r>
          </a:p>
        </p:txBody>
      </p:sp>
    </p:spTree>
    <p:extLst>
      <p:ext uri="{BB962C8B-B14F-4D97-AF65-F5344CB8AC3E}">
        <p14:creationId xmlns:p14="http://schemas.microsoft.com/office/powerpoint/2010/main" val="32578388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737A1-26B0-AB4D-9A5F-8563E16BDB87}"/>
              </a:ext>
            </a:extLst>
          </p:cNvPr>
          <p:cNvSpPr>
            <a:spLocks noGrp="1"/>
          </p:cNvSpPr>
          <p:nvPr>
            <p:ph type="ctrTitle"/>
          </p:nvPr>
        </p:nvSpPr>
        <p:spPr>
          <a:xfrm>
            <a:off x="518824" y="734711"/>
            <a:ext cx="8004391" cy="699065"/>
          </a:xfrm>
        </p:spPr>
        <p:txBody>
          <a:bodyPr/>
          <a:lstStyle/>
          <a:p>
            <a:r>
              <a:rPr lang="en-US" dirty="0"/>
              <a:t>Deep Learning</a:t>
            </a:r>
          </a:p>
        </p:txBody>
      </p:sp>
      <p:pic>
        <p:nvPicPr>
          <p:cNvPr id="5" name="Picture 4">
            <a:extLst>
              <a:ext uri="{FF2B5EF4-FFF2-40B4-BE49-F238E27FC236}">
                <a16:creationId xmlns:a16="http://schemas.microsoft.com/office/drawing/2014/main" id="{BB89CEA9-0268-564F-AC42-617C612F93FB}"/>
              </a:ext>
            </a:extLst>
          </p:cNvPr>
          <p:cNvPicPr>
            <a:picLocks noChangeAspect="1"/>
          </p:cNvPicPr>
          <p:nvPr/>
        </p:nvPicPr>
        <p:blipFill rotWithShape="1">
          <a:blip r:embed="rId3"/>
          <a:srcRect b="12900"/>
          <a:stretch/>
        </p:blipFill>
        <p:spPr>
          <a:xfrm>
            <a:off x="609582" y="1894799"/>
            <a:ext cx="7458112" cy="2603653"/>
          </a:xfrm>
          <a:prstGeom prst="rect">
            <a:avLst/>
          </a:prstGeom>
        </p:spPr>
      </p:pic>
      <p:sp>
        <p:nvSpPr>
          <p:cNvPr id="7" name="Text Placeholder 2">
            <a:extLst>
              <a:ext uri="{FF2B5EF4-FFF2-40B4-BE49-F238E27FC236}">
                <a16:creationId xmlns:a16="http://schemas.microsoft.com/office/drawing/2014/main" id="{652B7B86-8166-7C4E-B462-972C1E2F51E2}"/>
              </a:ext>
            </a:extLst>
          </p:cNvPr>
          <p:cNvSpPr>
            <a:spLocks noGrp="1"/>
          </p:cNvSpPr>
          <p:nvPr>
            <p:ph type="body" sz="quarter" idx="10"/>
          </p:nvPr>
        </p:nvSpPr>
        <p:spPr/>
        <p:txBody>
          <a:bodyPr/>
          <a:lstStyle/>
          <a:p>
            <a:r>
              <a:rPr lang="en-US" dirty="0"/>
              <a:t>Model Comparison</a:t>
            </a:r>
          </a:p>
        </p:txBody>
      </p:sp>
      <p:sp>
        <p:nvSpPr>
          <p:cNvPr id="8" name="Rectangle 7">
            <a:extLst>
              <a:ext uri="{FF2B5EF4-FFF2-40B4-BE49-F238E27FC236}">
                <a16:creationId xmlns:a16="http://schemas.microsoft.com/office/drawing/2014/main" id="{F392E3DE-70DF-FD46-AECF-EE4B1AEFE1E9}"/>
              </a:ext>
            </a:extLst>
          </p:cNvPr>
          <p:cNvSpPr/>
          <p:nvPr/>
        </p:nvSpPr>
        <p:spPr>
          <a:xfrm>
            <a:off x="682283" y="3559131"/>
            <a:ext cx="7385411" cy="216549"/>
          </a:xfrm>
          <a:prstGeom prst="rect">
            <a:avLst/>
          </a:prstGeom>
          <a:noFill/>
          <a:ln w="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00B84B2A-0C5A-4C9C-9366-E1585DD66E1D}"/>
              </a:ext>
            </a:extLst>
          </p:cNvPr>
          <p:cNvSpPr txBox="1">
            <a:spLocks/>
          </p:cNvSpPr>
          <p:nvPr/>
        </p:nvSpPr>
        <p:spPr>
          <a:xfrm>
            <a:off x="518824" y="1502213"/>
            <a:ext cx="7366018" cy="257830"/>
          </a:xfrm>
          <a:prstGeom prst="rect">
            <a:avLst/>
          </a:prstGeom>
        </p:spPr>
        <p:txBody>
          <a:bodyPr vert="horz" lIns="91440" tIns="45720" rIns="91440" bIns="45720" rtlCol="0">
            <a:normAutofit fontScale="70000" lnSpcReduction="20000"/>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t>Deep Learning models with different layer size and neurons have been evaluated</a:t>
            </a:r>
          </a:p>
        </p:txBody>
      </p:sp>
    </p:spTree>
    <p:extLst>
      <p:ext uri="{BB962C8B-B14F-4D97-AF65-F5344CB8AC3E}">
        <p14:creationId xmlns:p14="http://schemas.microsoft.com/office/powerpoint/2010/main" val="14597032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102882" cy="2810633"/>
          </a:xfrm>
        </p:spPr>
        <p:txBody>
          <a:bodyPr>
            <a:normAutofit/>
          </a:bodyPr>
          <a:lstStyle/>
          <a:p>
            <a:pPr marL="1260475" lvl="3" indent="-342900">
              <a:lnSpc>
                <a:spcPct val="150000"/>
              </a:lnSpc>
              <a:buFont typeface="Wingdings" panose="05000000000000000000" pitchFamily="2" charset="2"/>
              <a:buChar char="v"/>
            </a:pPr>
            <a:r>
              <a:rPr lang="en-US" sz="2000" dirty="0"/>
              <a:t>Aim </a:t>
            </a:r>
            <a:r>
              <a:rPr lang="en-US" sz="2000" dirty="0">
                <a:sym typeface="Wingdings" panose="05000000000000000000" pitchFamily="2" charset="2"/>
              </a:rPr>
              <a:t> </a:t>
            </a:r>
            <a:r>
              <a:rPr lang="en-US" sz="2000" dirty="0"/>
              <a:t>In this project, we aim to predict the repayment capabilities of Home Credit clients with a high precision.</a:t>
            </a:r>
          </a:p>
          <a:p>
            <a:pPr marL="1260475" lvl="3" indent="-342900">
              <a:lnSpc>
                <a:spcPct val="150000"/>
              </a:lnSpc>
              <a:buFont typeface="Wingdings" panose="05000000000000000000" pitchFamily="2" charset="2"/>
              <a:buChar char="v"/>
            </a:pPr>
            <a:r>
              <a:rPr lang="en-US" sz="2000" dirty="0"/>
              <a:t>Prediction evaluation </a:t>
            </a:r>
            <a:r>
              <a:rPr lang="en-US" sz="2000" dirty="0">
                <a:sym typeface="Wingdings" panose="05000000000000000000" pitchFamily="2" charset="2"/>
              </a:rPr>
              <a:t> </a:t>
            </a:r>
            <a:r>
              <a:rPr lang="en-US" sz="2000" dirty="0"/>
              <a:t>area under the ROC curve</a:t>
            </a:r>
            <a:endParaRPr lang="en-US"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Project aim</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Introduction</a:t>
            </a:r>
          </a:p>
        </p:txBody>
      </p:sp>
    </p:spTree>
    <p:extLst>
      <p:ext uri="{BB962C8B-B14F-4D97-AF65-F5344CB8AC3E}">
        <p14:creationId xmlns:p14="http://schemas.microsoft.com/office/powerpoint/2010/main" val="1729584528"/>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Best Models</a:t>
            </a:r>
          </a:p>
        </p:txBody>
      </p:sp>
      <p:sp>
        <p:nvSpPr>
          <p:cNvPr id="3" name="Text Placeholder 2"/>
          <p:cNvSpPr>
            <a:spLocks noGrp="1"/>
          </p:cNvSpPr>
          <p:nvPr>
            <p:ph type="body" sz="quarter" idx="10"/>
          </p:nvPr>
        </p:nvSpPr>
        <p:spPr/>
        <p:txBody>
          <a:bodyPr/>
          <a:lstStyle/>
          <a:p>
            <a:r>
              <a:rPr lang="en-US" dirty="0"/>
              <a:t>SECTION 9</a:t>
            </a:r>
          </a:p>
        </p:txBody>
      </p:sp>
    </p:spTree>
    <p:extLst>
      <p:ext uri="{BB962C8B-B14F-4D97-AF65-F5344CB8AC3E}">
        <p14:creationId xmlns:p14="http://schemas.microsoft.com/office/powerpoint/2010/main" val="577530720"/>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3">
            <a:extLst>
              <a:ext uri="{FF2B5EF4-FFF2-40B4-BE49-F238E27FC236}">
                <a16:creationId xmlns:a16="http://schemas.microsoft.com/office/drawing/2014/main" id="{AFE6B4DC-9208-5442-AEB2-31F5E24D1D82}"/>
              </a:ext>
            </a:extLst>
          </p:cNvPr>
          <p:cNvSpPr txBox="1">
            <a:spLocks/>
          </p:cNvSpPr>
          <p:nvPr/>
        </p:nvSpPr>
        <p:spPr>
          <a:xfrm>
            <a:off x="453535" y="755266"/>
            <a:ext cx="7366018" cy="249150"/>
          </a:xfrm>
          <a:prstGeom prst="rect">
            <a:avLst/>
          </a:prstGeom>
        </p:spPr>
        <p:txBody>
          <a:bodyPr vert="horz" lIns="91440" tIns="45720" rIns="91440" bIns="45720" rtlCol="0">
            <a:no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400" b="1" dirty="0"/>
              <a:t>CatBoost  vs XGBoost Classifiers</a:t>
            </a:r>
          </a:p>
          <a:p>
            <a:pPr>
              <a:buFont typeface="+mj-lt"/>
              <a:buAutoNum type="arabicPeriod" startAt="3"/>
            </a:pPr>
            <a:endParaRPr lang="en-US" sz="2400" dirty="0"/>
          </a:p>
        </p:txBody>
      </p:sp>
      <p:sp>
        <p:nvSpPr>
          <p:cNvPr id="20" name="TextBox 19">
            <a:extLst>
              <a:ext uri="{FF2B5EF4-FFF2-40B4-BE49-F238E27FC236}">
                <a16:creationId xmlns:a16="http://schemas.microsoft.com/office/drawing/2014/main" id="{0FDE0F13-F071-1044-B297-6DAFF4AF8716}"/>
              </a:ext>
            </a:extLst>
          </p:cNvPr>
          <p:cNvSpPr txBox="1"/>
          <p:nvPr/>
        </p:nvSpPr>
        <p:spPr>
          <a:xfrm>
            <a:off x="6268449" y="2562722"/>
            <a:ext cx="0" cy="0"/>
          </a:xfrm>
          <a:prstGeom prst="rect">
            <a:avLst/>
          </a:prstGeom>
        </p:spPr>
        <p:txBody>
          <a:bodyPr vert="horz" wrap="none" lIns="91440" tIns="45720" rIns="91440" bIns="45720" rtlCol="0" anchor="ctr">
            <a:noAutofit/>
          </a:bodyPr>
          <a:lstStyle/>
          <a:p>
            <a:pPr algn="l"/>
            <a:endParaRPr lang="en-US" sz="800" b="0" dirty="0">
              <a:solidFill>
                <a:schemeClr val="bg1">
                  <a:lumMod val="75000"/>
                </a:schemeClr>
              </a:solidFill>
            </a:endParaRPr>
          </a:p>
        </p:txBody>
      </p:sp>
      <p:sp>
        <p:nvSpPr>
          <p:cNvPr id="21" name="TextBox 20">
            <a:extLst>
              <a:ext uri="{FF2B5EF4-FFF2-40B4-BE49-F238E27FC236}">
                <a16:creationId xmlns:a16="http://schemas.microsoft.com/office/drawing/2014/main" id="{A5E45264-A0E9-424F-91BA-10FCDEF1F6DA}"/>
              </a:ext>
            </a:extLst>
          </p:cNvPr>
          <p:cNvSpPr txBox="1"/>
          <p:nvPr/>
        </p:nvSpPr>
        <p:spPr>
          <a:xfrm>
            <a:off x="5594680" y="1757800"/>
            <a:ext cx="2674839" cy="1727054"/>
          </a:xfrm>
          <a:prstGeom prst="rect">
            <a:avLst/>
          </a:prstGeom>
        </p:spPr>
        <p:txBody>
          <a:bodyPr vert="horz" wrap="none" lIns="91440" tIns="45720" rIns="91440" bIns="45720" rtlCol="0" anchor="t">
            <a:noAutofit/>
          </a:bodyPr>
          <a:lstStyle/>
          <a:p>
            <a:endParaRPr lang="en-US" sz="800" b="0" dirty="0">
              <a:solidFill>
                <a:schemeClr val="bg1">
                  <a:lumMod val="75000"/>
                </a:schemeClr>
              </a:solidFill>
            </a:endParaRPr>
          </a:p>
        </p:txBody>
      </p:sp>
      <p:sp>
        <p:nvSpPr>
          <p:cNvPr id="25" name="Text Placeholder 2">
            <a:extLst>
              <a:ext uri="{FF2B5EF4-FFF2-40B4-BE49-F238E27FC236}">
                <a16:creationId xmlns:a16="http://schemas.microsoft.com/office/drawing/2014/main" id="{567D76B9-7483-5F4D-A4D3-84CA782B21AB}"/>
              </a:ext>
            </a:extLst>
          </p:cNvPr>
          <p:cNvSpPr>
            <a:spLocks noGrp="1"/>
          </p:cNvSpPr>
          <p:nvPr>
            <p:ph type="body" sz="quarter" idx="10"/>
          </p:nvPr>
        </p:nvSpPr>
        <p:spPr/>
        <p:txBody>
          <a:bodyPr/>
          <a:lstStyle/>
          <a:p>
            <a:r>
              <a:rPr lang="en-US" dirty="0"/>
              <a:t>Best Models</a:t>
            </a:r>
          </a:p>
        </p:txBody>
      </p:sp>
      <p:pic>
        <p:nvPicPr>
          <p:cNvPr id="8" name="Picture 7">
            <a:extLst>
              <a:ext uri="{FF2B5EF4-FFF2-40B4-BE49-F238E27FC236}">
                <a16:creationId xmlns:a16="http://schemas.microsoft.com/office/drawing/2014/main" id="{A5C8C73D-40F3-447A-9CE6-C2B8FB5EE579}"/>
              </a:ext>
            </a:extLst>
          </p:cNvPr>
          <p:cNvPicPr>
            <a:picLocks noChangeAspect="1"/>
          </p:cNvPicPr>
          <p:nvPr/>
        </p:nvPicPr>
        <p:blipFill>
          <a:blip r:embed="rId2"/>
          <a:stretch>
            <a:fillRect/>
          </a:stretch>
        </p:blipFill>
        <p:spPr>
          <a:xfrm>
            <a:off x="529827" y="3228399"/>
            <a:ext cx="8114966" cy="1306949"/>
          </a:xfrm>
          <a:prstGeom prst="rect">
            <a:avLst/>
          </a:prstGeom>
        </p:spPr>
      </p:pic>
      <p:pic>
        <p:nvPicPr>
          <p:cNvPr id="9" name="Picture 8">
            <a:extLst>
              <a:ext uri="{FF2B5EF4-FFF2-40B4-BE49-F238E27FC236}">
                <a16:creationId xmlns:a16="http://schemas.microsoft.com/office/drawing/2014/main" id="{56410FCA-16AD-4A2B-90F9-6A27AD3C7BEB}"/>
              </a:ext>
            </a:extLst>
          </p:cNvPr>
          <p:cNvPicPr>
            <a:picLocks noChangeAspect="1"/>
          </p:cNvPicPr>
          <p:nvPr/>
        </p:nvPicPr>
        <p:blipFill>
          <a:blip r:embed="rId3"/>
          <a:stretch>
            <a:fillRect/>
          </a:stretch>
        </p:blipFill>
        <p:spPr>
          <a:xfrm>
            <a:off x="511779" y="2186468"/>
            <a:ext cx="8151061" cy="980040"/>
          </a:xfrm>
          <a:prstGeom prst="rect">
            <a:avLst/>
          </a:prstGeom>
        </p:spPr>
      </p:pic>
      <p:pic>
        <p:nvPicPr>
          <p:cNvPr id="10" name="Picture 9">
            <a:extLst>
              <a:ext uri="{FF2B5EF4-FFF2-40B4-BE49-F238E27FC236}">
                <a16:creationId xmlns:a16="http://schemas.microsoft.com/office/drawing/2014/main" id="{44FD56DE-D1F7-496D-A2A1-799A594B2810}"/>
              </a:ext>
            </a:extLst>
          </p:cNvPr>
          <p:cNvPicPr>
            <a:picLocks noChangeAspect="1"/>
          </p:cNvPicPr>
          <p:nvPr/>
        </p:nvPicPr>
        <p:blipFill>
          <a:blip r:embed="rId4"/>
          <a:stretch>
            <a:fillRect/>
          </a:stretch>
        </p:blipFill>
        <p:spPr>
          <a:xfrm>
            <a:off x="489849" y="1349651"/>
            <a:ext cx="8084346" cy="660400"/>
          </a:xfrm>
          <a:prstGeom prst="rect">
            <a:avLst/>
          </a:prstGeom>
        </p:spPr>
      </p:pic>
      <p:sp>
        <p:nvSpPr>
          <p:cNvPr id="11" name="Rectangle 10">
            <a:extLst>
              <a:ext uri="{FF2B5EF4-FFF2-40B4-BE49-F238E27FC236}">
                <a16:creationId xmlns:a16="http://schemas.microsoft.com/office/drawing/2014/main" id="{90E99AEF-03E6-4C15-B456-671EB49A3D14}"/>
              </a:ext>
            </a:extLst>
          </p:cNvPr>
          <p:cNvSpPr/>
          <p:nvPr/>
        </p:nvSpPr>
        <p:spPr>
          <a:xfrm>
            <a:off x="489849" y="1655659"/>
            <a:ext cx="8151061" cy="375489"/>
          </a:xfrm>
          <a:prstGeom prst="rect">
            <a:avLst/>
          </a:prstGeom>
          <a:noFill/>
          <a:ln w="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80253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Text Placeholder 2"/>
          <p:cNvSpPr>
            <a:spLocks noGrp="1"/>
          </p:cNvSpPr>
          <p:nvPr>
            <p:ph type="body" sz="quarter" idx="10"/>
          </p:nvPr>
        </p:nvSpPr>
        <p:spPr/>
        <p:txBody>
          <a:bodyPr/>
          <a:lstStyle/>
          <a:p>
            <a:r>
              <a:rPr lang="en-US" dirty="0"/>
              <a:t>SECTION 10</a:t>
            </a:r>
          </a:p>
        </p:txBody>
      </p:sp>
    </p:spTree>
    <p:extLst>
      <p:ext uri="{BB962C8B-B14F-4D97-AF65-F5344CB8AC3E}">
        <p14:creationId xmlns:p14="http://schemas.microsoft.com/office/powerpoint/2010/main" val="3044391410"/>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908BA8-BA0D-5142-A1FE-B5516CDAE573}"/>
              </a:ext>
            </a:extLst>
          </p:cNvPr>
          <p:cNvPicPr>
            <a:picLocks noChangeAspect="1"/>
          </p:cNvPicPr>
          <p:nvPr/>
        </p:nvPicPr>
        <p:blipFill rotWithShape="1">
          <a:blip r:embed="rId3"/>
          <a:srcRect t="24233"/>
          <a:stretch/>
        </p:blipFill>
        <p:spPr>
          <a:xfrm>
            <a:off x="179624" y="1702100"/>
            <a:ext cx="8547433" cy="1498587"/>
          </a:xfrm>
          <a:prstGeom prst="rect">
            <a:avLst/>
          </a:prstGeom>
        </p:spPr>
      </p:pic>
      <p:sp>
        <p:nvSpPr>
          <p:cNvPr id="13" name="Title 1">
            <a:extLst>
              <a:ext uri="{FF2B5EF4-FFF2-40B4-BE49-F238E27FC236}">
                <a16:creationId xmlns:a16="http://schemas.microsoft.com/office/drawing/2014/main" id="{89EE70A2-D89C-44DD-9B0D-7147AA3FF6CE}"/>
              </a:ext>
            </a:extLst>
          </p:cNvPr>
          <p:cNvSpPr>
            <a:spLocks noGrp="1"/>
          </p:cNvSpPr>
          <p:nvPr>
            <p:ph type="ctrTitle"/>
          </p:nvPr>
        </p:nvSpPr>
        <p:spPr>
          <a:xfrm>
            <a:off x="529827" y="759070"/>
            <a:ext cx="8004391" cy="699065"/>
          </a:xfrm>
        </p:spPr>
        <p:txBody>
          <a:bodyPr/>
          <a:lstStyle/>
          <a:p>
            <a:r>
              <a:rPr lang="en-US" dirty="0"/>
              <a:t>Kaggle Score:</a:t>
            </a:r>
          </a:p>
        </p:txBody>
      </p:sp>
      <p:sp>
        <p:nvSpPr>
          <p:cNvPr id="15" name="Text Placeholder 2">
            <a:extLst>
              <a:ext uri="{FF2B5EF4-FFF2-40B4-BE49-F238E27FC236}">
                <a16:creationId xmlns:a16="http://schemas.microsoft.com/office/drawing/2014/main" id="{A9551343-DAB7-4A3A-9262-B6ECF1778210}"/>
              </a:ext>
            </a:extLst>
          </p:cNvPr>
          <p:cNvSpPr>
            <a:spLocks noGrp="1"/>
          </p:cNvSpPr>
          <p:nvPr>
            <p:ph type="body" sz="quarter" idx="10"/>
          </p:nvPr>
        </p:nvSpPr>
        <p:spPr>
          <a:xfrm>
            <a:off x="4833956" y="284947"/>
            <a:ext cx="3700462" cy="252412"/>
          </a:xfrm>
        </p:spPr>
        <p:txBody>
          <a:bodyPr/>
          <a:lstStyle/>
          <a:p>
            <a:r>
              <a:rPr lang="en-US" dirty="0"/>
              <a:t>Kaggle Score</a:t>
            </a:r>
          </a:p>
        </p:txBody>
      </p:sp>
      <p:pic>
        <p:nvPicPr>
          <p:cNvPr id="2" name="Picture 1">
            <a:extLst>
              <a:ext uri="{FF2B5EF4-FFF2-40B4-BE49-F238E27FC236}">
                <a16:creationId xmlns:a16="http://schemas.microsoft.com/office/drawing/2014/main" id="{C6FB7380-A955-0C4D-B0B0-7DB828513737}"/>
              </a:ext>
            </a:extLst>
          </p:cNvPr>
          <p:cNvPicPr>
            <a:picLocks noChangeAspect="1"/>
          </p:cNvPicPr>
          <p:nvPr/>
        </p:nvPicPr>
        <p:blipFill rotWithShape="1">
          <a:blip r:embed="rId4"/>
          <a:srcRect t="28492"/>
          <a:stretch/>
        </p:blipFill>
        <p:spPr>
          <a:xfrm>
            <a:off x="193452" y="2483695"/>
            <a:ext cx="8546583" cy="1433984"/>
          </a:xfrm>
          <a:prstGeom prst="rect">
            <a:avLst/>
          </a:prstGeom>
        </p:spPr>
      </p:pic>
      <p:sp>
        <p:nvSpPr>
          <p:cNvPr id="4" name="TextBox 3">
            <a:extLst>
              <a:ext uri="{FF2B5EF4-FFF2-40B4-BE49-F238E27FC236}">
                <a16:creationId xmlns:a16="http://schemas.microsoft.com/office/drawing/2014/main" id="{D552AC0B-1772-A143-A66A-3E169BF003DD}"/>
              </a:ext>
            </a:extLst>
          </p:cNvPr>
          <p:cNvSpPr txBox="1"/>
          <p:nvPr/>
        </p:nvSpPr>
        <p:spPr>
          <a:xfrm>
            <a:off x="332722" y="1929387"/>
            <a:ext cx="4532010" cy="369332"/>
          </a:xfrm>
          <a:prstGeom prst="rect">
            <a:avLst/>
          </a:prstGeom>
          <a:solidFill>
            <a:schemeClr val="bg1"/>
          </a:solidFill>
        </p:spPr>
        <p:txBody>
          <a:bodyPr wrap="none" rtlCol="0">
            <a:spAutoFit/>
          </a:bodyPr>
          <a:lstStyle/>
          <a:p>
            <a:r>
              <a:rPr lang="en-US" dirty="0"/>
              <a:t>Phase 1: 60 Features, Logistic Regression</a:t>
            </a:r>
          </a:p>
        </p:txBody>
      </p:sp>
      <p:sp>
        <p:nvSpPr>
          <p:cNvPr id="9" name="TextBox 8">
            <a:extLst>
              <a:ext uri="{FF2B5EF4-FFF2-40B4-BE49-F238E27FC236}">
                <a16:creationId xmlns:a16="http://schemas.microsoft.com/office/drawing/2014/main" id="{5527F91F-7444-1C4A-B09D-560B19A0B212}"/>
              </a:ext>
            </a:extLst>
          </p:cNvPr>
          <p:cNvSpPr txBox="1"/>
          <p:nvPr/>
        </p:nvSpPr>
        <p:spPr>
          <a:xfrm>
            <a:off x="332722" y="2643382"/>
            <a:ext cx="4501234" cy="369332"/>
          </a:xfrm>
          <a:prstGeom prst="rect">
            <a:avLst/>
          </a:prstGeom>
          <a:solidFill>
            <a:schemeClr val="bg1"/>
          </a:solidFill>
        </p:spPr>
        <p:txBody>
          <a:bodyPr wrap="square" rtlCol="0">
            <a:spAutoFit/>
          </a:bodyPr>
          <a:lstStyle/>
          <a:p>
            <a:r>
              <a:rPr lang="en-US" dirty="0"/>
              <a:t>Phase 2: 150 Features, XGBoost </a:t>
            </a:r>
          </a:p>
        </p:txBody>
      </p:sp>
      <p:pic>
        <p:nvPicPr>
          <p:cNvPr id="8" name="Picture 7" descr="A screenshot of a cell phone&#10;&#10;Description automatically generated">
            <a:extLst>
              <a:ext uri="{FF2B5EF4-FFF2-40B4-BE49-F238E27FC236}">
                <a16:creationId xmlns:a16="http://schemas.microsoft.com/office/drawing/2014/main" id="{CBD0C73B-8E19-3D47-9E98-4BDDF6AFA208}"/>
              </a:ext>
            </a:extLst>
          </p:cNvPr>
          <p:cNvPicPr>
            <a:picLocks noChangeAspect="1"/>
          </p:cNvPicPr>
          <p:nvPr/>
        </p:nvPicPr>
        <p:blipFill rotWithShape="1">
          <a:blip r:embed="rId5"/>
          <a:srcRect t="24936"/>
          <a:stretch/>
        </p:blipFill>
        <p:spPr>
          <a:xfrm>
            <a:off x="114345" y="3172402"/>
            <a:ext cx="8668665" cy="1526872"/>
          </a:xfrm>
          <a:prstGeom prst="rect">
            <a:avLst/>
          </a:prstGeom>
          <a:noFill/>
        </p:spPr>
      </p:pic>
      <p:sp>
        <p:nvSpPr>
          <p:cNvPr id="11" name="TextBox 10">
            <a:extLst>
              <a:ext uri="{FF2B5EF4-FFF2-40B4-BE49-F238E27FC236}">
                <a16:creationId xmlns:a16="http://schemas.microsoft.com/office/drawing/2014/main" id="{DA3E528F-4ADE-F140-A4D3-34017277BBF1}"/>
              </a:ext>
            </a:extLst>
          </p:cNvPr>
          <p:cNvSpPr txBox="1"/>
          <p:nvPr/>
        </p:nvSpPr>
        <p:spPr>
          <a:xfrm>
            <a:off x="321012" y="3444652"/>
            <a:ext cx="4211010" cy="369332"/>
          </a:xfrm>
          <a:prstGeom prst="rect">
            <a:avLst/>
          </a:prstGeom>
          <a:solidFill>
            <a:schemeClr val="bg1"/>
          </a:solidFill>
        </p:spPr>
        <p:txBody>
          <a:bodyPr wrap="square" rtlCol="0">
            <a:spAutoFit/>
          </a:bodyPr>
          <a:lstStyle/>
          <a:p>
            <a:r>
              <a:rPr lang="en-US" dirty="0"/>
              <a:t>Phase 3: 328 Features, CatBoost</a:t>
            </a:r>
          </a:p>
        </p:txBody>
      </p:sp>
      <p:sp>
        <p:nvSpPr>
          <p:cNvPr id="10" name="TextBox 9">
            <a:extLst>
              <a:ext uri="{FF2B5EF4-FFF2-40B4-BE49-F238E27FC236}">
                <a16:creationId xmlns:a16="http://schemas.microsoft.com/office/drawing/2014/main" id="{35F1D859-9D1E-EA41-BF43-F0C38C43575C}"/>
              </a:ext>
            </a:extLst>
          </p:cNvPr>
          <p:cNvSpPr txBox="1"/>
          <p:nvPr/>
        </p:nvSpPr>
        <p:spPr>
          <a:xfrm>
            <a:off x="7169742" y="3889394"/>
            <a:ext cx="1364476" cy="369332"/>
          </a:xfrm>
          <a:prstGeom prst="rect">
            <a:avLst/>
          </a:prstGeom>
          <a:noFill/>
        </p:spPr>
        <p:txBody>
          <a:bodyPr wrap="none" rtlCol="0">
            <a:spAutoFit/>
          </a:bodyPr>
          <a:lstStyle/>
          <a:p>
            <a:r>
              <a:rPr lang="en-US" dirty="0"/>
              <a:t>Rank: 3518</a:t>
            </a:r>
          </a:p>
        </p:txBody>
      </p:sp>
    </p:spTree>
    <p:extLst>
      <p:ext uri="{BB962C8B-B14F-4D97-AF65-F5344CB8AC3E}">
        <p14:creationId xmlns:p14="http://schemas.microsoft.com/office/powerpoint/2010/main" val="568570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Description</a:t>
            </a:r>
          </a:p>
        </p:txBody>
      </p:sp>
      <p:sp>
        <p:nvSpPr>
          <p:cNvPr id="3" name="Text Placeholder 2"/>
          <p:cNvSpPr>
            <a:spLocks noGrp="1"/>
          </p:cNvSpPr>
          <p:nvPr>
            <p:ph type="body" sz="quarter" idx="10"/>
          </p:nvPr>
        </p:nvSpPr>
        <p:spPr/>
        <p:txBody>
          <a:bodyPr/>
          <a:lstStyle/>
          <a:p>
            <a:r>
              <a:rPr lang="en-US" dirty="0"/>
              <a:t>SECTION 2</a:t>
            </a:r>
          </a:p>
        </p:txBody>
      </p:sp>
    </p:spTree>
    <p:extLst>
      <p:ext uri="{BB962C8B-B14F-4D97-AF65-F5344CB8AC3E}">
        <p14:creationId xmlns:p14="http://schemas.microsoft.com/office/powerpoint/2010/main" val="2999081777"/>
      </p:ext>
    </p:extLst>
  </p:cSld>
  <p:clrMapOvr>
    <a:masterClrMapping/>
  </p:clrMapOvr>
  <mc:AlternateContent xmlns:mc="http://schemas.openxmlformats.org/markup-compatibility/2006" xmlns:p14="http://schemas.microsoft.com/office/powerpoint/2010/main">
    <mc:Choice Requires="p14">
      <p:transition spd="slow" p14:dur="2000" advTm="944"/>
    </mc:Choice>
    <mc:Fallback xmlns="">
      <p:transition spd="slow" advTm="944"/>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102882" cy="2810633"/>
          </a:xfrm>
        </p:spPr>
        <p:txBody>
          <a:bodyPr>
            <a:normAutofit/>
          </a:bodyPr>
          <a:lstStyle/>
          <a:p>
            <a:pPr marL="1260475" lvl="3" indent="-342900">
              <a:lnSpc>
                <a:spcPct val="150000"/>
              </a:lnSpc>
              <a:buFont typeface="Wingdings" panose="05000000000000000000" pitchFamily="2" charset="2"/>
              <a:buChar char="v"/>
            </a:pPr>
            <a:r>
              <a:rPr lang="en-US" sz="2000" dirty="0"/>
              <a:t>Data for this project is from Home Credit Kaggle competition; </a:t>
            </a:r>
            <a:r>
              <a:rPr lang="en-US" sz="2000" dirty="0">
                <a:hlinkClick r:id="rId3"/>
              </a:rPr>
              <a:t>https://www.kaggle.com/c/home-credit-default-risk/data</a:t>
            </a:r>
            <a:endParaRPr lang="en-US" sz="2000" dirty="0"/>
          </a:p>
          <a:p>
            <a:pPr marL="1260475" lvl="3" indent="-342900">
              <a:lnSpc>
                <a:spcPct val="150000"/>
              </a:lnSpc>
              <a:buFont typeface="Wingdings" panose="05000000000000000000" pitchFamily="2" charset="2"/>
              <a:buChar char="v"/>
            </a:pPr>
            <a:r>
              <a:rPr lang="en-US" sz="2000" dirty="0"/>
              <a:t>There are seven csv files in the dataset</a:t>
            </a:r>
          </a:p>
          <a:p>
            <a:pPr marL="1260475" lvl="3" indent="-342900">
              <a:lnSpc>
                <a:spcPct val="150000"/>
              </a:lnSpc>
              <a:buFont typeface="Wingdings" panose="05000000000000000000" pitchFamily="2" charset="2"/>
              <a:buChar char="v"/>
            </a:pPr>
            <a:r>
              <a:rPr lang="en-US" sz="2000" b="1" dirty="0"/>
              <a:t>Target</a:t>
            </a:r>
            <a:r>
              <a:rPr lang="en-US" sz="2000" dirty="0"/>
              <a:t>: 1 = Client with payment difficulties, 0 = otherwise</a:t>
            </a:r>
            <a:endParaRPr lang="en-US"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Home Credit dataset </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Data Description</a:t>
            </a:r>
          </a:p>
        </p:txBody>
      </p:sp>
    </p:spTree>
    <p:extLst>
      <p:ext uri="{BB962C8B-B14F-4D97-AF65-F5344CB8AC3E}">
        <p14:creationId xmlns:p14="http://schemas.microsoft.com/office/powerpoint/2010/main" val="145784790"/>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94413" y="61620"/>
            <a:ext cx="7365818" cy="699065"/>
          </a:xfrm>
        </p:spPr>
        <p:txBody>
          <a:bodyPr>
            <a:normAutofit/>
          </a:bodyPr>
          <a:lstStyle/>
          <a:p>
            <a:r>
              <a:rPr lang="en-US" b="0" dirty="0">
                <a:ln w="0"/>
                <a:solidFill>
                  <a:schemeClr val="accent1"/>
                </a:solidFill>
                <a:effectLst>
                  <a:outerShdw blurRad="38100" dist="25400" dir="5400000" algn="ctr" rotWithShape="0">
                    <a:srgbClr val="6E747A">
                      <a:alpha val="43000"/>
                    </a:srgbClr>
                  </a:outerShdw>
                </a:effectLst>
              </a:rPr>
              <a:t>Data files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Data Description</a:t>
            </a:r>
          </a:p>
        </p:txBody>
      </p:sp>
      <p:sp>
        <p:nvSpPr>
          <p:cNvPr id="15" name="Rectangle 14">
            <a:extLst>
              <a:ext uri="{FF2B5EF4-FFF2-40B4-BE49-F238E27FC236}">
                <a16:creationId xmlns:a16="http://schemas.microsoft.com/office/drawing/2014/main" id="{6F4AA282-82CA-41B2-879C-0EE37A59ACAB}"/>
              </a:ext>
            </a:extLst>
          </p:cNvPr>
          <p:cNvSpPr/>
          <p:nvPr/>
        </p:nvSpPr>
        <p:spPr>
          <a:xfrm>
            <a:off x="1278672" y="896737"/>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application_train|test</a:t>
            </a:r>
            <a:endParaRPr lang="en-US" dirty="0"/>
          </a:p>
        </p:txBody>
      </p:sp>
      <p:sp>
        <p:nvSpPr>
          <p:cNvPr id="16" name="Rectangle 15">
            <a:extLst>
              <a:ext uri="{FF2B5EF4-FFF2-40B4-BE49-F238E27FC236}">
                <a16:creationId xmlns:a16="http://schemas.microsoft.com/office/drawing/2014/main" id="{B98AB642-DE21-490E-9744-E9FCF618D78F}"/>
              </a:ext>
            </a:extLst>
          </p:cNvPr>
          <p:cNvSpPr/>
          <p:nvPr/>
        </p:nvSpPr>
        <p:spPr>
          <a:xfrm>
            <a:off x="1278672" y="1456113"/>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bureau</a:t>
            </a:r>
          </a:p>
        </p:txBody>
      </p:sp>
      <p:sp>
        <p:nvSpPr>
          <p:cNvPr id="17" name="Rectangle 16">
            <a:extLst>
              <a:ext uri="{FF2B5EF4-FFF2-40B4-BE49-F238E27FC236}">
                <a16:creationId xmlns:a16="http://schemas.microsoft.com/office/drawing/2014/main" id="{78005A34-DC85-4111-9711-6AAC3D296A06}"/>
              </a:ext>
            </a:extLst>
          </p:cNvPr>
          <p:cNvSpPr/>
          <p:nvPr/>
        </p:nvSpPr>
        <p:spPr>
          <a:xfrm>
            <a:off x="1278672" y="2015489"/>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bureau_balance</a:t>
            </a:r>
          </a:p>
        </p:txBody>
      </p:sp>
      <p:sp>
        <p:nvSpPr>
          <p:cNvPr id="18" name="Rectangle 17">
            <a:extLst>
              <a:ext uri="{FF2B5EF4-FFF2-40B4-BE49-F238E27FC236}">
                <a16:creationId xmlns:a16="http://schemas.microsoft.com/office/drawing/2014/main" id="{FFE0843D-AD12-4BEB-937F-A0576EBDE83C}"/>
              </a:ext>
            </a:extLst>
          </p:cNvPr>
          <p:cNvSpPr/>
          <p:nvPr/>
        </p:nvSpPr>
        <p:spPr>
          <a:xfrm>
            <a:off x="1278672" y="2574865"/>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POS_CASH_balance</a:t>
            </a:r>
          </a:p>
        </p:txBody>
      </p:sp>
      <p:sp>
        <p:nvSpPr>
          <p:cNvPr id="19" name="Rectangle 18">
            <a:extLst>
              <a:ext uri="{FF2B5EF4-FFF2-40B4-BE49-F238E27FC236}">
                <a16:creationId xmlns:a16="http://schemas.microsoft.com/office/drawing/2014/main" id="{0D2BDFFC-8707-4533-B725-1B733E7DD762}"/>
              </a:ext>
            </a:extLst>
          </p:cNvPr>
          <p:cNvSpPr/>
          <p:nvPr/>
        </p:nvSpPr>
        <p:spPr>
          <a:xfrm>
            <a:off x="1278672" y="3131125"/>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credit_card_balance</a:t>
            </a:r>
            <a:endParaRPr lang="en-US" dirty="0"/>
          </a:p>
        </p:txBody>
      </p:sp>
      <p:sp>
        <p:nvSpPr>
          <p:cNvPr id="20" name="Rectangle 19">
            <a:extLst>
              <a:ext uri="{FF2B5EF4-FFF2-40B4-BE49-F238E27FC236}">
                <a16:creationId xmlns:a16="http://schemas.microsoft.com/office/drawing/2014/main" id="{1FFDD653-A3FE-4F4B-BD3E-EF64BC03D23F}"/>
              </a:ext>
            </a:extLst>
          </p:cNvPr>
          <p:cNvSpPr/>
          <p:nvPr/>
        </p:nvSpPr>
        <p:spPr>
          <a:xfrm>
            <a:off x="1278672" y="3690501"/>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previous_application</a:t>
            </a:r>
          </a:p>
        </p:txBody>
      </p:sp>
      <p:sp>
        <p:nvSpPr>
          <p:cNvPr id="21" name="Rectangle 20">
            <a:extLst>
              <a:ext uri="{FF2B5EF4-FFF2-40B4-BE49-F238E27FC236}">
                <a16:creationId xmlns:a16="http://schemas.microsoft.com/office/drawing/2014/main" id="{F7A24506-4BB9-4855-9188-FAC41D58511D}"/>
              </a:ext>
            </a:extLst>
          </p:cNvPr>
          <p:cNvSpPr/>
          <p:nvPr/>
        </p:nvSpPr>
        <p:spPr>
          <a:xfrm>
            <a:off x="1278672" y="4249877"/>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a:t>installments_payments</a:t>
            </a:r>
            <a:endParaRPr lang="en-US" sz="1600" dirty="0"/>
          </a:p>
        </p:txBody>
      </p:sp>
      <p:sp>
        <p:nvSpPr>
          <p:cNvPr id="23" name="Rectangle 22">
            <a:extLst>
              <a:ext uri="{FF2B5EF4-FFF2-40B4-BE49-F238E27FC236}">
                <a16:creationId xmlns:a16="http://schemas.microsoft.com/office/drawing/2014/main" id="{57015DE3-F02B-4B48-A53F-D4BFF5A59BAB}"/>
              </a:ext>
            </a:extLst>
          </p:cNvPr>
          <p:cNvSpPr/>
          <p:nvPr/>
        </p:nvSpPr>
        <p:spPr>
          <a:xfrm>
            <a:off x="5196467" y="568163"/>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Test: 48.7k x 121</a:t>
            </a:r>
          </a:p>
        </p:txBody>
      </p:sp>
      <p:sp>
        <p:nvSpPr>
          <p:cNvPr id="30" name="Rectangle 29">
            <a:extLst>
              <a:ext uri="{FF2B5EF4-FFF2-40B4-BE49-F238E27FC236}">
                <a16:creationId xmlns:a16="http://schemas.microsoft.com/office/drawing/2014/main" id="{8B08CB85-0CA4-414C-93E6-C4919F22B8C2}"/>
              </a:ext>
            </a:extLst>
          </p:cNvPr>
          <p:cNvSpPr/>
          <p:nvPr/>
        </p:nvSpPr>
        <p:spPr>
          <a:xfrm>
            <a:off x="5196466" y="1070681"/>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Train: 308k x 122</a:t>
            </a:r>
          </a:p>
        </p:txBody>
      </p:sp>
      <p:sp>
        <p:nvSpPr>
          <p:cNvPr id="31" name="Rectangle 30">
            <a:extLst>
              <a:ext uri="{FF2B5EF4-FFF2-40B4-BE49-F238E27FC236}">
                <a16:creationId xmlns:a16="http://schemas.microsoft.com/office/drawing/2014/main" id="{78A71393-0D41-4541-A473-AF01260CC45F}"/>
              </a:ext>
            </a:extLst>
          </p:cNvPr>
          <p:cNvSpPr/>
          <p:nvPr/>
        </p:nvSpPr>
        <p:spPr>
          <a:xfrm>
            <a:off x="5196465" y="2015487"/>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27.3m x 3</a:t>
            </a:r>
          </a:p>
        </p:txBody>
      </p:sp>
      <p:sp>
        <p:nvSpPr>
          <p:cNvPr id="32" name="Rectangle 31">
            <a:extLst>
              <a:ext uri="{FF2B5EF4-FFF2-40B4-BE49-F238E27FC236}">
                <a16:creationId xmlns:a16="http://schemas.microsoft.com/office/drawing/2014/main" id="{BA033D37-97EB-4054-AA13-74384BF2DE59}"/>
              </a:ext>
            </a:extLst>
          </p:cNvPr>
          <p:cNvSpPr/>
          <p:nvPr/>
        </p:nvSpPr>
        <p:spPr>
          <a:xfrm>
            <a:off x="5196467" y="2571750"/>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10.0m x 8</a:t>
            </a:r>
          </a:p>
        </p:txBody>
      </p:sp>
      <p:sp>
        <p:nvSpPr>
          <p:cNvPr id="33" name="Rectangle 32">
            <a:extLst>
              <a:ext uri="{FF2B5EF4-FFF2-40B4-BE49-F238E27FC236}">
                <a16:creationId xmlns:a16="http://schemas.microsoft.com/office/drawing/2014/main" id="{A50D3178-6A07-419D-BB05-1CFCB91EDD8B}"/>
              </a:ext>
            </a:extLst>
          </p:cNvPr>
          <p:cNvSpPr/>
          <p:nvPr/>
        </p:nvSpPr>
        <p:spPr>
          <a:xfrm>
            <a:off x="5196467" y="3131125"/>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3.84 x 23</a:t>
            </a:r>
          </a:p>
        </p:txBody>
      </p:sp>
      <p:sp>
        <p:nvSpPr>
          <p:cNvPr id="34" name="Rectangle 33">
            <a:extLst>
              <a:ext uri="{FF2B5EF4-FFF2-40B4-BE49-F238E27FC236}">
                <a16:creationId xmlns:a16="http://schemas.microsoft.com/office/drawing/2014/main" id="{0B30F95C-BDD4-4CF7-B607-25631B4E99F5}"/>
              </a:ext>
            </a:extLst>
          </p:cNvPr>
          <p:cNvSpPr/>
          <p:nvPr/>
        </p:nvSpPr>
        <p:spPr>
          <a:xfrm>
            <a:off x="5196467" y="3690501"/>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1.67m x 37</a:t>
            </a:r>
          </a:p>
        </p:txBody>
      </p:sp>
      <p:sp>
        <p:nvSpPr>
          <p:cNvPr id="35" name="Rectangle 34">
            <a:extLst>
              <a:ext uri="{FF2B5EF4-FFF2-40B4-BE49-F238E27FC236}">
                <a16:creationId xmlns:a16="http://schemas.microsoft.com/office/drawing/2014/main" id="{DAFA19E8-E7CB-4674-9D11-4F570C56F798}"/>
              </a:ext>
            </a:extLst>
          </p:cNvPr>
          <p:cNvSpPr/>
          <p:nvPr/>
        </p:nvSpPr>
        <p:spPr>
          <a:xfrm>
            <a:off x="5196464" y="4246763"/>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13.6m x 8</a:t>
            </a:r>
          </a:p>
        </p:txBody>
      </p:sp>
      <p:sp>
        <p:nvSpPr>
          <p:cNvPr id="38" name="Rectangle 37">
            <a:extLst>
              <a:ext uri="{FF2B5EF4-FFF2-40B4-BE49-F238E27FC236}">
                <a16:creationId xmlns:a16="http://schemas.microsoft.com/office/drawing/2014/main" id="{AC4DEF0E-99AA-48E6-BF15-B4A2F54907E8}"/>
              </a:ext>
            </a:extLst>
          </p:cNvPr>
          <p:cNvSpPr/>
          <p:nvPr/>
        </p:nvSpPr>
        <p:spPr>
          <a:xfrm>
            <a:off x="5196467" y="1456113"/>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1.72m x 17</a:t>
            </a:r>
            <a:endParaRPr lang="en-US" dirty="0"/>
          </a:p>
        </p:txBody>
      </p:sp>
      <p:cxnSp>
        <p:nvCxnSpPr>
          <p:cNvPr id="6" name="Straight Arrow Connector 5">
            <a:extLst>
              <a:ext uri="{FF2B5EF4-FFF2-40B4-BE49-F238E27FC236}">
                <a16:creationId xmlns:a16="http://schemas.microsoft.com/office/drawing/2014/main" id="{6CE2DF3F-2A4B-48EA-AA10-C71A519CB768}"/>
              </a:ext>
            </a:extLst>
          </p:cNvPr>
          <p:cNvCxnSpPr>
            <a:cxnSpLocks/>
            <a:stCxn id="15" idx="3"/>
            <a:endCxn id="30" idx="1"/>
          </p:cNvCxnSpPr>
          <p:nvPr/>
        </p:nvCxnSpPr>
        <p:spPr>
          <a:xfrm>
            <a:off x="3665033" y="1048830"/>
            <a:ext cx="1531433" cy="17394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6269FDA6-8BC2-4944-AD3E-3198DEDE0C04}"/>
              </a:ext>
            </a:extLst>
          </p:cNvPr>
          <p:cNvCxnSpPr>
            <a:cxnSpLocks/>
            <a:stCxn id="15" idx="3"/>
            <a:endCxn id="23" idx="1"/>
          </p:cNvCxnSpPr>
          <p:nvPr/>
        </p:nvCxnSpPr>
        <p:spPr>
          <a:xfrm flipV="1">
            <a:off x="3665033" y="720256"/>
            <a:ext cx="1531434" cy="32857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391C8F33-DC6A-412B-8BFA-67DBC01AA7C1}"/>
              </a:ext>
            </a:extLst>
          </p:cNvPr>
          <p:cNvCxnSpPr>
            <a:cxnSpLocks/>
            <a:stCxn id="17" idx="3"/>
            <a:endCxn id="31" idx="1"/>
          </p:cNvCxnSpPr>
          <p:nvPr/>
        </p:nvCxnSpPr>
        <p:spPr>
          <a:xfrm flipV="1">
            <a:off x="3665033" y="2167580"/>
            <a:ext cx="1531432" cy="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4" name="Straight Arrow Connector 43">
            <a:extLst>
              <a:ext uri="{FF2B5EF4-FFF2-40B4-BE49-F238E27FC236}">
                <a16:creationId xmlns:a16="http://schemas.microsoft.com/office/drawing/2014/main" id="{42A860D7-7C76-4C11-A187-3F2FCDE4AB5E}"/>
              </a:ext>
            </a:extLst>
          </p:cNvPr>
          <p:cNvCxnSpPr>
            <a:cxnSpLocks/>
            <a:stCxn id="18" idx="3"/>
            <a:endCxn id="32" idx="1"/>
          </p:cNvCxnSpPr>
          <p:nvPr/>
        </p:nvCxnSpPr>
        <p:spPr>
          <a:xfrm flipV="1">
            <a:off x="3665033" y="2723843"/>
            <a:ext cx="1531434" cy="311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5" name="Straight Arrow Connector 44">
            <a:extLst>
              <a:ext uri="{FF2B5EF4-FFF2-40B4-BE49-F238E27FC236}">
                <a16:creationId xmlns:a16="http://schemas.microsoft.com/office/drawing/2014/main" id="{8C869A8E-86B4-4E68-83B3-A8B785018969}"/>
              </a:ext>
            </a:extLst>
          </p:cNvPr>
          <p:cNvCxnSpPr>
            <a:cxnSpLocks/>
            <a:stCxn id="19" idx="3"/>
            <a:endCxn id="33" idx="1"/>
          </p:cNvCxnSpPr>
          <p:nvPr/>
        </p:nvCxnSpPr>
        <p:spPr>
          <a:xfrm>
            <a:off x="3665033" y="3283218"/>
            <a:ext cx="153143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3C6D6598-3852-4516-A064-6AA946C16BE6}"/>
              </a:ext>
            </a:extLst>
          </p:cNvPr>
          <p:cNvCxnSpPr>
            <a:cxnSpLocks/>
            <a:stCxn id="20" idx="3"/>
            <a:endCxn id="34" idx="1"/>
          </p:cNvCxnSpPr>
          <p:nvPr/>
        </p:nvCxnSpPr>
        <p:spPr>
          <a:xfrm>
            <a:off x="3665033" y="3842594"/>
            <a:ext cx="153143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7" name="Straight Arrow Connector 46">
            <a:extLst>
              <a:ext uri="{FF2B5EF4-FFF2-40B4-BE49-F238E27FC236}">
                <a16:creationId xmlns:a16="http://schemas.microsoft.com/office/drawing/2014/main" id="{4B93C4D3-6366-4B27-88E2-9BE2242FE817}"/>
              </a:ext>
            </a:extLst>
          </p:cNvPr>
          <p:cNvCxnSpPr>
            <a:cxnSpLocks/>
            <a:endCxn id="35" idx="1"/>
          </p:cNvCxnSpPr>
          <p:nvPr/>
        </p:nvCxnSpPr>
        <p:spPr>
          <a:xfrm>
            <a:off x="3665030" y="4398855"/>
            <a:ext cx="1531434"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7" name="Straight Arrow Connector 56">
            <a:extLst>
              <a:ext uri="{FF2B5EF4-FFF2-40B4-BE49-F238E27FC236}">
                <a16:creationId xmlns:a16="http://schemas.microsoft.com/office/drawing/2014/main" id="{727A2EAB-673F-40A1-A2AD-5804F69B4E7D}"/>
              </a:ext>
            </a:extLst>
          </p:cNvPr>
          <p:cNvCxnSpPr>
            <a:cxnSpLocks/>
          </p:cNvCxnSpPr>
          <p:nvPr/>
        </p:nvCxnSpPr>
        <p:spPr>
          <a:xfrm flipV="1">
            <a:off x="3665030" y="1626939"/>
            <a:ext cx="1531432" cy="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246197"/>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Exploratory Data Analysis</a:t>
            </a:r>
          </a:p>
        </p:txBody>
      </p:sp>
      <p:sp>
        <p:nvSpPr>
          <p:cNvPr id="3" name="Text Placeholder 2"/>
          <p:cNvSpPr>
            <a:spLocks noGrp="1"/>
          </p:cNvSpPr>
          <p:nvPr>
            <p:ph type="body" sz="quarter" idx="10"/>
          </p:nvPr>
        </p:nvSpPr>
        <p:spPr/>
        <p:txBody>
          <a:bodyPr/>
          <a:lstStyle/>
          <a:p>
            <a:r>
              <a:rPr lang="en-US" dirty="0"/>
              <a:t>SECTION 3</a:t>
            </a:r>
          </a:p>
        </p:txBody>
      </p:sp>
    </p:spTree>
    <p:extLst>
      <p:ext uri="{BB962C8B-B14F-4D97-AF65-F5344CB8AC3E}">
        <p14:creationId xmlns:p14="http://schemas.microsoft.com/office/powerpoint/2010/main" val="1834320919"/>
      </p:ext>
    </p:extLst>
  </p:cSld>
  <p:clrMapOvr>
    <a:masterClrMapping/>
  </p:clrMapOvr>
  <mc:AlternateContent xmlns:mc="http://schemas.openxmlformats.org/markup-compatibility/2006" xmlns:p14="http://schemas.microsoft.com/office/powerpoint/2010/main">
    <mc:Choice Requires="p14">
      <p:transition spd="slow" p14:dur="2000" advTm="944"/>
    </mc:Choice>
    <mc:Fallback xmlns="">
      <p:transition spd="slow" advTm="944"/>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102882" cy="2810633"/>
          </a:xfrm>
        </p:spPr>
        <p:txBody>
          <a:bodyPr>
            <a:normAutofit/>
          </a:bodyPr>
          <a:lstStyle/>
          <a:p>
            <a:pPr marL="1260475" lvl="3" indent="-342900">
              <a:lnSpc>
                <a:spcPct val="150000"/>
              </a:lnSpc>
              <a:buFont typeface="Wingdings" panose="05000000000000000000" pitchFamily="2" charset="2"/>
              <a:buChar char="v"/>
            </a:pPr>
            <a:r>
              <a:rPr lang="en-US" dirty="0"/>
              <a:t>Many features have missing values </a:t>
            </a:r>
          </a:p>
          <a:p>
            <a:pPr marL="1260475" lvl="3" indent="-342900">
              <a:lnSpc>
                <a:spcPct val="150000"/>
              </a:lnSpc>
              <a:buFont typeface="Wingdings" panose="05000000000000000000" pitchFamily="2" charset="2"/>
              <a:buChar char="v"/>
            </a:pPr>
            <a:r>
              <a:rPr lang="en-US" dirty="0"/>
              <a:t>This can notably influence our prediction, particularly if the missing pattern is not at random.</a:t>
            </a:r>
          </a:p>
          <a:p>
            <a:pPr marL="1260475" lvl="3" indent="-342900">
              <a:lnSpc>
                <a:spcPct val="150000"/>
              </a:lnSpc>
              <a:buFont typeface="Wingdings" panose="05000000000000000000" pitchFamily="2" charset="2"/>
              <a:buChar char="v"/>
            </a:pPr>
            <a:r>
              <a:rPr lang="en-US" dirty="0"/>
              <a:t>In the following slides, we look at some of the important features with many missing values.</a:t>
            </a:r>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EDA: Missing patterns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spTree>
    <p:extLst>
      <p:ext uri="{BB962C8B-B14F-4D97-AF65-F5344CB8AC3E}">
        <p14:creationId xmlns:p14="http://schemas.microsoft.com/office/powerpoint/2010/main" val="2697056027"/>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theme/theme1.xml><?xml version="1.0" encoding="utf-8"?>
<a:theme xmlns:a="http://schemas.openxmlformats.org/drawingml/2006/main" name="Ma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3" id="{D4112C74-A76E-A244-A38B-7B589F31A3A0}" vid="{02DB7040-99DC-AA41-AC99-CF992BB610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7B6F2769-7194-4217-93D3-3AF3A4742282}">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sharepoint/v3/fields"/>
    <ds:schemaRef ds:uri="http://www.w3.org/XML/1998/namespace"/>
    <ds:schemaRef ds:uri="http://purl.org/dc/dcmitype/"/>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698</TotalTime>
  <Words>2034</Words>
  <Application>Microsoft Office PowerPoint</Application>
  <PresentationFormat>On-screen Show (16:9)</PresentationFormat>
  <Paragraphs>303</Paragraphs>
  <Slides>43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Arial</vt:lpstr>
      <vt:lpstr>Calibri</vt:lpstr>
      <vt:lpstr>Courier New</vt:lpstr>
      <vt:lpstr>Wingdings</vt:lpstr>
      <vt:lpstr>Main</vt:lpstr>
      <vt:lpstr>Final Project Phase III</vt:lpstr>
      <vt:lpstr>Introduction</vt:lpstr>
      <vt:lpstr>Competition and problem explanation</vt:lpstr>
      <vt:lpstr>Project aim</vt:lpstr>
      <vt:lpstr>Data Description</vt:lpstr>
      <vt:lpstr>Home Credit dataset </vt:lpstr>
      <vt:lpstr>Data files</vt:lpstr>
      <vt:lpstr>Exploratory Data Analysis</vt:lpstr>
      <vt:lpstr>EDA: Missing patterns</vt:lpstr>
      <vt:lpstr>Features with most missing values in application train/test </vt:lpstr>
      <vt:lpstr>Proportion of missing values for columns with more than 40% in other datasets</vt:lpstr>
      <vt:lpstr>EDA: Target feature</vt:lpstr>
      <vt:lpstr>EDA: Feature datatypes</vt:lpstr>
      <vt:lpstr>EDA: Countbars for some of the categorical features </vt:lpstr>
      <vt:lpstr>EDA: Target by features</vt:lpstr>
      <vt:lpstr>Correlation heatmap</vt:lpstr>
      <vt:lpstr>EDA:  Density Plot for External Sources by target status</vt:lpstr>
      <vt:lpstr>EDA:  Input variables Correlation Test</vt:lpstr>
      <vt:lpstr>EDA results</vt:lpstr>
      <vt:lpstr>Imputation and PCA</vt:lpstr>
      <vt:lpstr>Imputation</vt:lpstr>
      <vt:lpstr>PCA</vt:lpstr>
      <vt:lpstr>Feature Engineering</vt:lpstr>
      <vt:lpstr>Feature Engineering – Primary table</vt:lpstr>
      <vt:lpstr>Feature Engineering – Previous Application table</vt:lpstr>
      <vt:lpstr>Feature Engineering – Installment Payments table</vt:lpstr>
      <vt:lpstr>Feature Engineering – Credit Card and POS Balance tables</vt:lpstr>
      <vt:lpstr>Feature Engineering – Bureau Tables</vt:lpstr>
      <vt:lpstr>Feature Engineering – Summary of Features added</vt:lpstr>
      <vt:lpstr>Feature Selection</vt:lpstr>
      <vt:lpstr>Feature Selection: p-values</vt:lpstr>
      <vt:lpstr>Feature Selection contd.</vt:lpstr>
      <vt:lpstr>Feature Selection – Top 10 important features</vt:lpstr>
      <vt:lpstr>Baseline model</vt:lpstr>
      <vt:lpstr>PowerPoint Presentation</vt:lpstr>
      <vt:lpstr>Model Comparison</vt:lpstr>
      <vt:lpstr>Model Comparison</vt:lpstr>
      <vt:lpstr>Model Comparison – Significance Test results</vt:lpstr>
      <vt:lpstr>Deep Learning</vt:lpstr>
      <vt:lpstr>Best Models</vt:lpstr>
      <vt:lpstr>PowerPoint Presentation</vt:lpstr>
      <vt:lpstr>Conclusion</vt:lpstr>
      <vt:lpstr>Kaggle Score: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Phase I</dc:title>
  <dc:creator>Kianersi, Sina</dc:creator>
  <cp:lastModifiedBy>Mallik Challa</cp:lastModifiedBy>
  <cp:revision>134</cp:revision>
  <dcterms:created xsi:type="dcterms:W3CDTF">2019-11-16T22:05:55Z</dcterms:created>
  <dcterms:modified xsi:type="dcterms:W3CDTF">2019-12-07T21:10:30Z</dcterms:modified>
</cp:coreProperties>
</file>